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Bricolage Grotesque Bold" panose="020B0604020202020204" charset="0"/>
      <p:regular r:id="rId20"/>
    </p:embeddedFont>
    <p:embeddedFont>
      <p:font typeface="Glacial Indifference" panose="020B0604020202020204" charset="0"/>
      <p:regular r:id="rId21"/>
    </p:embeddedFont>
    <p:embeddedFont>
      <p:font typeface="Glacial Indifference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75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37FC3-720F-47B5-B2F8-4B7068B33A73}" type="datetimeFigureOut">
              <a:rPr lang="en-ID" smtClean="0"/>
              <a:t>07/08/2025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D92B2-D391-4E44-B211-69BD0A46103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6021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[morning/afternoon], my name is Giovanny Theotista. In this presentation, I’ll walk you through a neural network framework for stock prediction using LSTM. This is part of my technical test for the Data Scientist position. Let’s begin.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D92B2-D391-4E44-B211-69BD0A46103E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120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regression metrics like RMSE, MAE, and MAPE were used. In addition, Directional Accuracy was calculated to measure if the model predicted the correct up/down movement – which is key for decision making.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D92B2-D391-4E44-B211-69BD0A46103E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0779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was tested on 417 NASDAQ stocks and 67 crypto assets. Each model was trained individually. Directional accuracy exceeded 64% for stocks and 59% for crypto, with simulated returns over 40% in just 3 months.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D92B2-D391-4E44-B211-69BD0A46103E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0215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LSTM outperformed other models like GRU, Bi-LSTM, and MLP in RMSE. This shows that LSTM's ability to capture sequence information provides a real edge in financial time series.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D92B2-D391-4E44-B211-69BD0A46103E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0757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takeaways: daily return is a better prediction target than price, multivariate inputs improve model performance, and LSTM delivers the best directional accuracy. Most importantly, the advice module helps convert predictions into real decisions.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D92B2-D391-4E44-B211-69BD0A46103E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839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model doesn't account for transaction costs or black swan events. Also, the advice unit doesn’t yet optimize risk-return at the portfolio level.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D92B2-D391-4E44-B211-69BD0A46103E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8626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Potential improvements include using real-time sentiment from social media, adding reinforcement learning for dynamic portfolio management, and using volatility metrics for smarter stock selection.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D92B2-D391-4E44-B211-69BD0A46103E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5226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summarize: the framework combines prediction and decision-making in a scalable setup. It’s accurate, adaptable, and shows real promise for practical investment use.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D92B2-D391-4E44-B211-69BD0A46103E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8231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here is not just to summarize a paper, but to clearly explain how the proposed model works, what insights it brings, and how it can be applied for practical investment decisions.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D92B2-D391-4E44-B211-69BD0A46103E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7939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Stock markets are highly volatile and difficult to model with traditional methods. Many models rely only on price or sentiment data, but those miss the broader picture. This framework uses a more complete, data-driven approach.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D92B2-D391-4E44-B211-69BD0A46103E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8255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prior models don't combine technical, seasonal, and contextual data. They also don’t provide investment advice – just predictions. This paper addresses both issues with a unified framework.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D92B2-D391-4E44-B211-69BD0A46103E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7377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has three parts: an LSTM model to predict daily returns, multivariate inputs from various sources, and an advice module that selects top-performing stocks based on prediction confidence.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D92B2-D391-4E44-B211-69BD0A46103E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2711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how the system works. Data from various sources is collected and preprocessed, fed into an LSTM model to predict next-day returns, and then the advice unit selects which stocks to act on.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D92B2-D391-4E44-B211-69BD0A46103E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2580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includes price data, technical indicators like RSI and ADX, seasonal patterns like weekdays or months, and optionally, news sentiment. This variety enriches the model’s understanding of market behavior.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D92B2-D391-4E44-B211-69BD0A46103E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1003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model uses one LSTM layer to capture temporal patterns, followed by dropout to prevent overfitting, then a dense layer with </a:t>
            </a:r>
            <a:r>
              <a:rPr lang="en-US" dirty="0" err="1"/>
              <a:t>ReLU</a:t>
            </a:r>
            <a:r>
              <a:rPr lang="en-US" dirty="0"/>
              <a:t>, and finally, a single output layer for the predicted return.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D92B2-D391-4E44-B211-69BD0A46103E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5865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Daily Return is calculated as the percentage change from open to close. It’s more stable than using closing price alone and is more actionable for daily trading.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D92B2-D391-4E44-B211-69BD0A46103E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7114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2667" y="6742573"/>
            <a:ext cx="16965333" cy="11345566"/>
          </a:xfrm>
          <a:custGeom>
            <a:avLst/>
            <a:gdLst/>
            <a:ahLst/>
            <a:cxnLst/>
            <a:rect l="l" t="t" r="r" b="b"/>
            <a:pathLst>
              <a:path w="16965333" h="11345566">
                <a:moveTo>
                  <a:pt x="0" y="0"/>
                </a:moveTo>
                <a:lnTo>
                  <a:pt x="16965333" y="0"/>
                </a:lnTo>
                <a:lnTo>
                  <a:pt x="16965333" y="11345566"/>
                </a:lnTo>
                <a:lnTo>
                  <a:pt x="0" y="11345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2861662">
            <a:off x="-3696069" y="4680082"/>
            <a:ext cx="5016171" cy="6790846"/>
          </a:xfrm>
          <a:custGeom>
            <a:avLst/>
            <a:gdLst/>
            <a:ahLst/>
            <a:cxnLst/>
            <a:rect l="l" t="t" r="r" b="b"/>
            <a:pathLst>
              <a:path w="5016171" h="6790846">
                <a:moveTo>
                  <a:pt x="0" y="0"/>
                </a:moveTo>
                <a:lnTo>
                  <a:pt x="5016171" y="0"/>
                </a:lnTo>
                <a:lnTo>
                  <a:pt x="5016171" y="6790846"/>
                </a:lnTo>
                <a:lnTo>
                  <a:pt x="0" y="6790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-3020765">
            <a:off x="15736688" y="-4354254"/>
            <a:ext cx="5804416" cy="7857963"/>
          </a:xfrm>
          <a:custGeom>
            <a:avLst/>
            <a:gdLst/>
            <a:ahLst/>
            <a:cxnLst/>
            <a:rect l="l" t="t" r="r" b="b"/>
            <a:pathLst>
              <a:path w="5804416" h="7857963">
                <a:moveTo>
                  <a:pt x="0" y="0"/>
                </a:moveTo>
                <a:lnTo>
                  <a:pt x="5804416" y="0"/>
                </a:lnTo>
                <a:lnTo>
                  <a:pt x="5804416" y="7857963"/>
                </a:lnTo>
                <a:lnTo>
                  <a:pt x="0" y="7857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3299913" y="833104"/>
            <a:ext cx="11688174" cy="26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5028" b="1">
                <a:solidFill>
                  <a:srgbClr val="2D746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 Advisor Neural Network Framework using LSTM-based Informative Stock Analysis</a:t>
            </a:r>
          </a:p>
        </p:txBody>
      </p:sp>
      <p:sp>
        <p:nvSpPr>
          <p:cNvPr id="6" name="Freeform 6"/>
          <p:cNvSpPr/>
          <p:nvPr/>
        </p:nvSpPr>
        <p:spPr>
          <a:xfrm flipV="1">
            <a:off x="17032724" y="3734843"/>
            <a:ext cx="2510553" cy="2350505"/>
          </a:xfrm>
          <a:custGeom>
            <a:avLst/>
            <a:gdLst/>
            <a:ahLst/>
            <a:cxnLst/>
            <a:rect l="l" t="t" r="r" b="b"/>
            <a:pathLst>
              <a:path w="2510553" h="2350505">
                <a:moveTo>
                  <a:pt x="0" y="2350505"/>
                </a:moveTo>
                <a:lnTo>
                  <a:pt x="2510552" y="2350505"/>
                </a:lnTo>
                <a:lnTo>
                  <a:pt x="2510552" y="0"/>
                </a:lnTo>
                <a:lnTo>
                  <a:pt x="0" y="0"/>
                </a:lnTo>
                <a:lnTo>
                  <a:pt x="0" y="2350505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5034659" y="8123572"/>
            <a:ext cx="8218682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Technical Test – Data Scientist</a:t>
            </a:r>
          </a:p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Giovanny Theotista | August 2025</a:t>
            </a:r>
          </a:p>
        </p:txBody>
      </p:sp>
      <p:sp>
        <p:nvSpPr>
          <p:cNvPr id="8" name="Freeform 8"/>
          <p:cNvSpPr/>
          <p:nvPr/>
        </p:nvSpPr>
        <p:spPr>
          <a:xfrm>
            <a:off x="6126255" y="3553713"/>
            <a:ext cx="6035490" cy="4378474"/>
          </a:xfrm>
          <a:custGeom>
            <a:avLst/>
            <a:gdLst/>
            <a:ahLst/>
            <a:cxnLst/>
            <a:rect l="l" t="t" r="r" b="b"/>
            <a:pathLst>
              <a:path w="6035490" h="4378474">
                <a:moveTo>
                  <a:pt x="0" y="0"/>
                </a:moveTo>
                <a:lnTo>
                  <a:pt x="6035490" y="0"/>
                </a:lnTo>
                <a:lnTo>
                  <a:pt x="6035490" y="4378473"/>
                </a:lnTo>
                <a:lnTo>
                  <a:pt x="0" y="4378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V="1">
            <a:off x="2691944" y="6344418"/>
            <a:ext cx="2510553" cy="2350505"/>
          </a:xfrm>
          <a:custGeom>
            <a:avLst/>
            <a:gdLst/>
            <a:ahLst/>
            <a:cxnLst/>
            <a:rect l="l" t="t" r="r" b="b"/>
            <a:pathLst>
              <a:path w="2510553" h="2350505">
                <a:moveTo>
                  <a:pt x="0" y="2350505"/>
                </a:moveTo>
                <a:lnTo>
                  <a:pt x="2510552" y="2350505"/>
                </a:lnTo>
                <a:lnTo>
                  <a:pt x="2510552" y="0"/>
                </a:lnTo>
                <a:lnTo>
                  <a:pt x="0" y="0"/>
                </a:lnTo>
                <a:lnTo>
                  <a:pt x="0" y="2350505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43456" y="1586835"/>
            <a:ext cx="9104366" cy="12325406"/>
          </a:xfrm>
          <a:custGeom>
            <a:avLst/>
            <a:gdLst/>
            <a:ahLst/>
            <a:cxnLst/>
            <a:rect l="l" t="t" r="r" b="b"/>
            <a:pathLst>
              <a:path w="9104366" h="12325406">
                <a:moveTo>
                  <a:pt x="0" y="0"/>
                </a:moveTo>
                <a:lnTo>
                  <a:pt x="9104367" y="0"/>
                </a:lnTo>
                <a:lnTo>
                  <a:pt x="9104367" y="12325406"/>
                </a:lnTo>
                <a:lnTo>
                  <a:pt x="0" y="12325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2990700" y="-2624247"/>
            <a:ext cx="7848214" cy="5248493"/>
          </a:xfrm>
          <a:custGeom>
            <a:avLst/>
            <a:gdLst/>
            <a:ahLst/>
            <a:cxnLst/>
            <a:rect l="l" t="t" r="r" b="b"/>
            <a:pathLst>
              <a:path w="7848214" h="5248493">
                <a:moveTo>
                  <a:pt x="0" y="0"/>
                </a:moveTo>
                <a:lnTo>
                  <a:pt x="7848214" y="0"/>
                </a:lnTo>
                <a:lnTo>
                  <a:pt x="7848214" y="5248494"/>
                </a:lnTo>
                <a:lnTo>
                  <a:pt x="0" y="5248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0355188" y="2442130"/>
            <a:ext cx="6559618" cy="5402740"/>
          </a:xfrm>
          <a:custGeom>
            <a:avLst/>
            <a:gdLst/>
            <a:ahLst/>
            <a:cxnLst/>
            <a:rect l="l" t="t" r="r" b="b"/>
            <a:pathLst>
              <a:path w="6559618" h="5402740">
                <a:moveTo>
                  <a:pt x="0" y="0"/>
                </a:moveTo>
                <a:lnTo>
                  <a:pt x="6559619" y="0"/>
                </a:lnTo>
                <a:lnTo>
                  <a:pt x="6559619" y="5402740"/>
                </a:lnTo>
                <a:lnTo>
                  <a:pt x="0" y="5402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313244" y="3892860"/>
            <a:ext cx="8430212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</a:t>
            </a:r>
            <a:r>
              <a:rPr lang="en-US" sz="3399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uring Training:</a:t>
            </a:r>
          </a:p>
          <a:p>
            <a:pPr marL="734058" lvl="1" indent="-367029" algn="just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RMSE (Root Mean Squared Error)</a:t>
            </a:r>
          </a:p>
          <a:p>
            <a:pPr marL="734058" lvl="1" indent="-367029" algn="just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MAE (Mean Absolute Error)</a:t>
            </a:r>
          </a:p>
          <a:p>
            <a:pPr marL="734058" lvl="1" indent="-367029" algn="just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MAPE (Mean Absolute Percentage Error)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endParaRPr lang="en-US" sz="3399" b="1" u="none" strike="noStrike">
              <a:solidFill>
                <a:srgbClr val="2D746A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Post-Training:</a:t>
            </a:r>
          </a:p>
          <a:p>
            <a:pPr marL="734058" lvl="1" indent="-367029" algn="just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Directional Accuracy (DA)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endParaRPr lang="en-US" sz="3399" b="1" u="none" strike="noStrike">
              <a:solidFill>
                <a:srgbClr val="2D746A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marL="0" lvl="0" indent="0" algn="just">
              <a:lnSpc>
                <a:spcPts val="4759"/>
              </a:lnSpc>
              <a:spcBef>
                <a:spcPct val="0"/>
              </a:spcBef>
            </a:pPr>
            <a:endParaRPr lang="en-US" sz="3399" b="1" u="none" strike="noStrike">
              <a:solidFill>
                <a:srgbClr val="2D746A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904505" y="7749538"/>
            <a:ext cx="7848214" cy="5248493"/>
          </a:xfrm>
          <a:custGeom>
            <a:avLst/>
            <a:gdLst/>
            <a:ahLst/>
            <a:cxnLst/>
            <a:rect l="l" t="t" r="r" b="b"/>
            <a:pathLst>
              <a:path w="7848214" h="5248493">
                <a:moveTo>
                  <a:pt x="0" y="0"/>
                </a:moveTo>
                <a:lnTo>
                  <a:pt x="7848214" y="0"/>
                </a:lnTo>
                <a:lnTo>
                  <a:pt x="7848214" y="5248493"/>
                </a:lnTo>
                <a:lnTo>
                  <a:pt x="0" y="5248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rot="-3497871">
            <a:off x="-3683738" y="-2368688"/>
            <a:ext cx="4633392" cy="6272642"/>
          </a:xfrm>
          <a:custGeom>
            <a:avLst/>
            <a:gdLst/>
            <a:ahLst/>
            <a:cxnLst/>
            <a:rect l="l" t="t" r="r" b="b"/>
            <a:pathLst>
              <a:path w="4633392" h="6272642">
                <a:moveTo>
                  <a:pt x="0" y="0"/>
                </a:moveTo>
                <a:lnTo>
                  <a:pt x="4633392" y="0"/>
                </a:lnTo>
                <a:lnTo>
                  <a:pt x="4633392" y="6272642"/>
                </a:lnTo>
                <a:lnTo>
                  <a:pt x="0" y="6272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flipV="1">
            <a:off x="17415856" y="2569373"/>
            <a:ext cx="1744289" cy="1633090"/>
          </a:xfrm>
          <a:custGeom>
            <a:avLst/>
            <a:gdLst/>
            <a:ahLst/>
            <a:cxnLst/>
            <a:rect l="l" t="t" r="r" b="b"/>
            <a:pathLst>
              <a:path w="1744289" h="1633090">
                <a:moveTo>
                  <a:pt x="0" y="1633090"/>
                </a:moveTo>
                <a:lnTo>
                  <a:pt x="1744288" y="1633090"/>
                </a:lnTo>
                <a:lnTo>
                  <a:pt x="1744288" y="0"/>
                </a:lnTo>
                <a:lnTo>
                  <a:pt x="0" y="0"/>
                </a:lnTo>
                <a:lnTo>
                  <a:pt x="0" y="163309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V="1">
            <a:off x="9743456" y="9096542"/>
            <a:ext cx="2543035" cy="2380917"/>
          </a:xfrm>
          <a:custGeom>
            <a:avLst/>
            <a:gdLst/>
            <a:ahLst/>
            <a:cxnLst/>
            <a:rect l="l" t="t" r="r" b="b"/>
            <a:pathLst>
              <a:path w="2543035" h="2380917">
                <a:moveTo>
                  <a:pt x="0" y="2380916"/>
                </a:moveTo>
                <a:lnTo>
                  <a:pt x="2543035" y="2380916"/>
                </a:lnTo>
                <a:lnTo>
                  <a:pt x="2543035" y="0"/>
                </a:lnTo>
                <a:lnTo>
                  <a:pt x="0" y="0"/>
                </a:lnTo>
                <a:lnTo>
                  <a:pt x="0" y="2380916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0" name="Group 10"/>
          <p:cNvGrpSpPr/>
          <p:nvPr/>
        </p:nvGrpSpPr>
        <p:grpSpPr>
          <a:xfrm>
            <a:off x="15818184" y="1018048"/>
            <a:ext cx="87073" cy="870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551948" y="1018048"/>
            <a:ext cx="87073" cy="8707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5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92149" y="8724442"/>
            <a:ext cx="5662270" cy="1149483"/>
          </a:xfrm>
          <a:custGeom>
            <a:avLst/>
            <a:gdLst/>
            <a:ahLst/>
            <a:cxnLst/>
            <a:rect l="l" t="t" r="r" b="b"/>
            <a:pathLst>
              <a:path w="5662270" h="1149483">
                <a:moveTo>
                  <a:pt x="0" y="0"/>
                </a:moveTo>
                <a:lnTo>
                  <a:pt x="5662270" y="0"/>
                </a:lnTo>
                <a:lnTo>
                  <a:pt x="5662270" y="1149483"/>
                </a:lnTo>
                <a:lnTo>
                  <a:pt x="0" y="11494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TextBox 17"/>
          <p:cNvSpPr txBox="1"/>
          <p:nvPr/>
        </p:nvSpPr>
        <p:spPr>
          <a:xfrm>
            <a:off x="1946824" y="2687078"/>
            <a:ext cx="923056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2D746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Evaluation Metrics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2597" y="872807"/>
            <a:ext cx="225649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 u="none" strike="noStrik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Ingoude Company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15289" y="872807"/>
            <a:ext cx="898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77121" y="872807"/>
            <a:ext cx="1098847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Contact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981803" y="872807"/>
            <a:ext cx="1132830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About Us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49592" y="-732446"/>
            <a:ext cx="9104366" cy="12325406"/>
          </a:xfrm>
          <a:custGeom>
            <a:avLst/>
            <a:gdLst/>
            <a:ahLst/>
            <a:cxnLst/>
            <a:rect l="l" t="t" r="r" b="b"/>
            <a:pathLst>
              <a:path w="9104366" h="12325406">
                <a:moveTo>
                  <a:pt x="0" y="0"/>
                </a:moveTo>
                <a:lnTo>
                  <a:pt x="9104366" y="0"/>
                </a:lnTo>
                <a:lnTo>
                  <a:pt x="9104366" y="12325406"/>
                </a:lnTo>
                <a:lnTo>
                  <a:pt x="0" y="12325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0362984" y="2913781"/>
            <a:ext cx="6544027" cy="5032952"/>
          </a:xfrm>
          <a:custGeom>
            <a:avLst/>
            <a:gdLst/>
            <a:ahLst/>
            <a:cxnLst/>
            <a:rect l="l" t="t" r="r" b="b"/>
            <a:pathLst>
              <a:path w="6544027" h="5032952">
                <a:moveTo>
                  <a:pt x="0" y="0"/>
                </a:moveTo>
                <a:lnTo>
                  <a:pt x="6544027" y="0"/>
                </a:lnTo>
                <a:lnTo>
                  <a:pt x="6544027" y="5032952"/>
                </a:lnTo>
                <a:lnTo>
                  <a:pt x="0" y="5032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1946824" y="2789956"/>
            <a:ext cx="1168817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2D746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Experimental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50799" y="3928285"/>
            <a:ext cx="7197176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</a:t>
            </a:r>
            <a:r>
              <a:rPr lang="en-US" sz="30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otal Models Trained: 484 (1 per asset)</a:t>
            </a:r>
          </a:p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417 for NASDAQ stocks</a:t>
            </a:r>
          </a:p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67 for Cryptocurrencies</a:t>
            </a:r>
          </a:p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endParaRPr lang="en-US" sz="3000" b="1" u="none" strike="noStrike">
              <a:solidFill>
                <a:srgbClr val="2D746A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6" name="Freeform 6"/>
          <p:cNvSpPr/>
          <p:nvPr/>
        </p:nvSpPr>
        <p:spPr>
          <a:xfrm flipV="1">
            <a:off x="16907011" y="-642419"/>
            <a:ext cx="2543035" cy="2380917"/>
          </a:xfrm>
          <a:custGeom>
            <a:avLst/>
            <a:gdLst/>
            <a:ahLst/>
            <a:cxnLst/>
            <a:rect l="l" t="t" r="r" b="b"/>
            <a:pathLst>
              <a:path w="2543035" h="2380917">
                <a:moveTo>
                  <a:pt x="0" y="2380917"/>
                </a:moveTo>
                <a:lnTo>
                  <a:pt x="2543035" y="2380917"/>
                </a:lnTo>
                <a:lnTo>
                  <a:pt x="2543035" y="0"/>
                </a:lnTo>
                <a:lnTo>
                  <a:pt x="0" y="0"/>
                </a:lnTo>
                <a:lnTo>
                  <a:pt x="0" y="2380917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rot="-6988010">
            <a:off x="-1287996" y="-3136321"/>
            <a:ext cx="4633392" cy="6272642"/>
          </a:xfrm>
          <a:custGeom>
            <a:avLst/>
            <a:gdLst/>
            <a:ahLst/>
            <a:cxnLst/>
            <a:rect l="l" t="t" r="r" b="b"/>
            <a:pathLst>
              <a:path w="4633392" h="6272642">
                <a:moveTo>
                  <a:pt x="0" y="0"/>
                </a:moveTo>
                <a:lnTo>
                  <a:pt x="4633392" y="0"/>
                </a:lnTo>
                <a:lnTo>
                  <a:pt x="4633392" y="6272642"/>
                </a:lnTo>
                <a:lnTo>
                  <a:pt x="0" y="6272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877668" y="-2734762"/>
            <a:ext cx="7848214" cy="5248493"/>
          </a:xfrm>
          <a:custGeom>
            <a:avLst/>
            <a:gdLst/>
            <a:ahLst/>
            <a:cxnLst/>
            <a:rect l="l" t="t" r="r" b="b"/>
            <a:pathLst>
              <a:path w="7848214" h="5248493">
                <a:moveTo>
                  <a:pt x="0" y="0"/>
                </a:moveTo>
                <a:lnTo>
                  <a:pt x="7848214" y="0"/>
                </a:lnTo>
                <a:lnTo>
                  <a:pt x="7848214" y="5248493"/>
                </a:lnTo>
                <a:lnTo>
                  <a:pt x="0" y="5248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11665192" y="7946733"/>
            <a:ext cx="6513337" cy="4355794"/>
          </a:xfrm>
          <a:custGeom>
            <a:avLst/>
            <a:gdLst/>
            <a:ahLst/>
            <a:cxnLst/>
            <a:rect l="l" t="t" r="r" b="b"/>
            <a:pathLst>
              <a:path w="6513337" h="4355794">
                <a:moveTo>
                  <a:pt x="0" y="0"/>
                </a:moveTo>
                <a:lnTo>
                  <a:pt x="6513337" y="0"/>
                </a:lnTo>
                <a:lnTo>
                  <a:pt x="6513337" y="4355794"/>
                </a:lnTo>
                <a:lnTo>
                  <a:pt x="0" y="43557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flipV="1">
            <a:off x="-691461" y="3471684"/>
            <a:ext cx="2543035" cy="2380917"/>
          </a:xfrm>
          <a:custGeom>
            <a:avLst/>
            <a:gdLst/>
            <a:ahLst/>
            <a:cxnLst/>
            <a:rect l="l" t="t" r="r" b="b"/>
            <a:pathLst>
              <a:path w="2543035" h="2380917">
                <a:moveTo>
                  <a:pt x="0" y="2380916"/>
                </a:moveTo>
                <a:lnTo>
                  <a:pt x="2543035" y="2380916"/>
                </a:lnTo>
                <a:lnTo>
                  <a:pt x="2543035" y="0"/>
                </a:lnTo>
                <a:lnTo>
                  <a:pt x="0" y="0"/>
                </a:lnTo>
                <a:lnTo>
                  <a:pt x="0" y="2380916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rot="10153696" flipV="1">
            <a:off x="7872482" y="8915642"/>
            <a:ext cx="2543035" cy="2380917"/>
          </a:xfrm>
          <a:custGeom>
            <a:avLst/>
            <a:gdLst/>
            <a:ahLst/>
            <a:cxnLst/>
            <a:rect l="l" t="t" r="r" b="b"/>
            <a:pathLst>
              <a:path w="2543035" h="2380917">
                <a:moveTo>
                  <a:pt x="0" y="2380917"/>
                </a:moveTo>
                <a:lnTo>
                  <a:pt x="2543036" y="2380917"/>
                </a:lnTo>
                <a:lnTo>
                  <a:pt x="2543036" y="0"/>
                </a:lnTo>
                <a:lnTo>
                  <a:pt x="0" y="0"/>
                </a:lnTo>
                <a:lnTo>
                  <a:pt x="0" y="2380917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aphicFrame>
        <p:nvGraphicFramePr>
          <p:cNvPr id="12" name="Object 12"/>
          <p:cNvGraphicFramePr/>
          <p:nvPr/>
        </p:nvGraphicFramePr>
        <p:xfrm>
          <a:off x="2647431" y="6949227"/>
          <a:ext cx="377190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4521200" imgH="2006600" progId="Excel.Sheet.12">
                  <p:embed/>
                </p:oleObj>
              </mc:Choice>
              <mc:Fallback>
                <p:oleObj name="Worksheet" r:id="rId8" imgW="4521200" imgH="2006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47431" y="6949227"/>
                        <a:ext cx="3771900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2112805" y="6157135"/>
            <a:ext cx="441900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Performance Summary: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41918" y="-3248922"/>
            <a:ext cx="9104366" cy="12325406"/>
          </a:xfrm>
          <a:custGeom>
            <a:avLst/>
            <a:gdLst/>
            <a:ahLst/>
            <a:cxnLst/>
            <a:rect l="l" t="t" r="r" b="b"/>
            <a:pathLst>
              <a:path w="9104366" h="12325406">
                <a:moveTo>
                  <a:pt x="0" y="0"/>
                </a:moveTo>
                <a:lnTo>
                  <a:pt x="9104367" y="0"/>
                </a:lnTo>
                <a:lnTo>
                  <a:pt x="9104367" y="12325406"/>
                </a:lnTo>
                <a:lnTo>
                  <a:pt x="0" y="12325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0956804" y="935676"/>
            <a:ext cx="7848214" cy="5248493"/>
          </a:xfrm>
          <a:custGeom>
            <a:avLst/>
            <a:gdLst/>
            <a:ahLst/>
            <a:cxnLst/>
            <a:rect l="l" t="t" r="r" b="b"/>
            <a:pathLst>
              <a:path w="7848214" h="5248493">
                <a:moveTo>
                  <a:pt x="0" y="0"/>
                </a:moveTo>
                <a:lnTo>
                  <a:pt x="7848214" y="0"/>
                </a:lnTo>
                <a:lnTo>
                  <a:pt x="7848214" y="5248493"/>
                </a:lnTo>
                <a:lnTo>
                  <a:pt x="0" y="5248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1889015" y="981296"/>
            <a:ext cx="1168817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2D746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Model Comparisons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781225" y="6117494"/>
            <a:ext cx="6199373" cy="188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2D746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LSTM consistently outperformed others in RMSE and trend prediction.</a:t>
            </a:r>
          </a:p>
        </p:txBody>
      </p:sp>
      <p:sp>
        <p:nvSpPr>
          <p:cNvPr id="6" name="Freeform 6"/>
          <p:cNvSpPr/>
          <p:nvPr/>
        </p:nvSpPr>
        <p:spPr>
          <a:xfrm rot="-5987198" flipV="1">
            <a:off x="-596211" y="560686"/>
            <a:ext cx="2543035" cy="2380917"/>
          </a:xfrm>
          <a:custGeom>
            <a:avLst/>
            <a:gdLst/>
            <a:ahLst/>
            <a:cxnLst/>
            <a:rect l="l" t="t" r="r" b="b"/>
            <a:pathLst>
              <a:path w="2543035" h="2380917">
                <a:moveTo>
                  <a:pt x="0" y="2380917"/>
                </a:moveTo>
                <a:lnTo>
                  <a:pt x="2543035" y="2380917"/>
                </a:lnTo>
                <a:lnTo>
                  <a:pt x="2543035" y="0"/>
                </a:lnTo>
                <a:lnTo>
                  <a:pt x="0" y="0"/>
                </a:lnTo>
                <a:lnTo>
                  <a:pt x="0" y="2380917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rot="-5987198" flipV="1">
            <a:off x="15528751" y="6840617"/>
            <a:ext cx="2543035" cy="2380917"/>
          </a:xfrm>
          <a:custGeom>
            <a:avLst/>
            <a:gdLst/>
            <a:ahLst/>
            <a:cxnLst/>
            <a:rect l="l" t="t" r="r" b="b"/>
            <a:pathLst>
              <a:path w="2543035" h="2380917">
                <a:moveTo>
                  <a:pt x="0" y="2380917"/>
                </a:moveTo>
                <a:lnTo>
                  <a:pt x="2543035" y="2380917"/>
                </a:lnTo>
                <a:lnTo>
                  <a:pt x="2543035" y="0"/>
                </a:lnTo>
                <a:lnTo>
                  <a:pt x="0" y="0"/>
                </a:lnTo>
                <a:lnTo>
                  <a:pt x="0" y="2380917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rot="-5462245">
            <a:off x="-175688" y="8223054"/>
            <a:ext cx="4633392" cy="6272642"/>
          </a:xfrm>
          <a:custGeom>
            <a:avLst/>
            <a:gdLst/>
            <a:ahLst/>
            <a:cxnLst/>
            <a:rect l="l" t="t" r="r" b="b"/>
            <a:pathLst>
              <a:path w="4633392" h="6272642">
                <a:moveTo>
                  <a:pt x="0" y="0"/>
                </a:moveTo>
                <a:lnTo>
                  <a:pt x="4633391" y="0"/>
                </a:lnTo>
                <a:lnTo>
                  <a:pt x="4633391" y="6272643"/>
                </a:lnTo>
                <a:lnTo>
                  <a:pt x="0" y="6272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rot="-3911897">
            <a:off x="14483572" y="-4313992"/>
            <a:ext cx="4633392" cy="6272642"/>
          </a:xfrm>
          <a:custGeom>
            <a:avLst/>
            <a:gdLst/>
            <a:ahLst/>
            <a:cxnLst/>
            <a:rect l="l" t="t" r="r" b="b"/>
            <a:pathLst>
              <a:path w="4633392" h="6272642">
                <a:moveTo>
                  <a:pt x="0" y="0"/>
                </a:moveTo>
                <a:lnTo>
                  <a:pt x="4633392" y="0"/>
                </a:lnTo>
                <a:lnTo>
                  <a:pt x="4633392" y="6272642"/>
                </a:lnTo>
                <a:lnTo>
                  <a:pt x="0" y="6272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13615289" y="872807"/>
            <a:ext cx="898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81803" y="872807"/>
            <a:ext cx="1132830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About Us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818184" y="1018048"/>
            <a:ext cx="87073" cy="870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551948" y="1018048"/>
            <a:ext cx="87073" cy="8707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5"/>
                </a:lnSpc>
              </a:pPr>
              <a:endParaRPr/>
            </a:p>
          </p:txBody>
        </p:sp>
      </p:grp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97F93B2-8BA7-E197-8351-DE7FAF818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610105"/>
              </p:ext>
            </p:extLst>
          </p:nvPr>
        </p:nvGraphicFramePr>
        <p:xfrm>
          <a:off x="1889015" y="2689063"/>
          <a:ext cx="8397984" cy="6650826"/>
        </p:xfrm>
        <a:graphic>
          <a:graphicData uri="http://schemas.openxmlformats.org/drawingml/2006/table">
            <a:tbl>
              <a:tblPr/>
              <a:tblGrid>
                <a:gridCol w="2799328">
                  <a:extLst>
                    <a:ext uri="{9D8B030D-6E8A-4147-A177-3AD203B41FA5}">
                      <a16:colId xmlns:a16="http://schemas.microsoft.com/office/drawing/2014/main" val="923510186"/>
                    </a:ext>
                  </a:extLst>
                </a:gridCol>
                <a:gridCol w="2799328">
                  <a:extLst>
                    <a:ext uri="{9D8B030D-6E8A-4147-A177-3AD203B41FA5}">
                      <a16:colId xmlns:a16="http://schemas.microsoft.com/office/drawing/2014/main" val="1932959189"/>
                    </a:ext>
                  </a:extLst>
                </a:gridCol>
                <a:gridCol w="2799328">
                  <a:extLst>
                    <a:ext uri="{9D8B030D-6E8A-4147-A177-3AD203B41FA5}">
                      <a16:colId xmlns:a16="http://schemas.microsoft.com/office/drawing/2014/main" val="3627664628"/>
                    </a:ext>
                  </a:extLst>
                </a:gridCol>
              </a:tblGrid>
              <a:tr h="8344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>
                          <a:solidFill>
                            <a:srgbClr val="2D746A"/>
                          </a:solidFill>
                          <a:effectLst/>
                        </a:rPr>
                        <a:t>Model</a:t>
                      </a:r>
                    </a:p>
                  </a:txBody>
                  <a:tcPr marL="76716" marR="76716" marT="38358" marB="38358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>
                          <a:solidFill>
                            <a:srgbClr val="2D746A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76716" marR="76716" marT="38358" marB="38358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>
                          <a:solidFill>
                            <a:srgbClr val="2D746A"/>
                          </a:solidFill>
                          <a:effectLst/>
                        </a:rPr>
                        <a:t>RMSE</a:t>
                      </a:r>
                    </a:p>
                  </a:txBody>
                  <a:tcPr marL="76716" marR="76716" marT="38358" marB="38358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845185"/>
                  </a:ext>
                </a:extLst>
              </a:tr>
              <a:tr h="8344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>
                          <a:solidFill>
                            <a:srgbClr val="2D746A"/>
                          </a:solidFill>
                          <a:effectLst/>
                        </a:rPr>
                        <a:t>LSTM</a:t>
                      </a:r>
                    </a:p>
                  </a:txBody>
                  <a:tcPr marL="76716" marR="76716" marT="38358" marB="38358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1A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>
                          <a:solidFill>
                            <a:srgbClr val="2D746A"/>
                          </a:solidFill>
                          <a:effectLst/>
                        </a:rPr>
                        <a:t>Core model</a:t>
                      </a:r>
                    </a:p>
                  </a:txBody>
                  <a:tcPr marL="76716" marR="76716" marT="38358" marB="38358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1A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>
                          <a:solidFill>
                            <a:srgbClr val="2D746A"/>
                          </a:solidFill>
                          <a:effectLst/>
                        </a:rPr>
                        <a:t>3.21</a:t>
                      </a:r>
                    </a:p>
                  </a:txBody>
                  <a:tcPr marL="76716" marR="76716" marT="38358" marB="38358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1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192307"/>
                  </a:ext>
                </a:extLst>
              </a:tr>
              <a:tr h="8344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>
                          <a:solidFill>
                            <a:srgbClr val="2D746A"/>
                          </a:solidFill>
                          <a:effectLst/>
                        </a:rPr>
                        <a:t>GRU</a:t>
                      </a:r>
                    </a:p>
                  </a:txBody>
                  <a:tcPr marL="76716" marR="76716" marT="38358" marB="38358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>
                          <a:solidFill>
                            <a:srgbClr val="2D746A"/>
                          </a:solidFill>
                          <a:effectLst/>
                        </a:rPr>
                        <a:t>Simpler RNN</a:t>
                      </a:r>
                    </a:p>
                  </a:txBody>
                  <a:tcPr marL="76716" marR="76716" marT="38358" marB="38358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>
                          <a:solidFill>
                            <a:srgbClr val="2D746A"/>
                          </a:solidFill>
                          <a:effectLst/>
                        </a:rPr>
                        <a:t>3.25</a:t>
                      </a:r>
                    </a:p>
                  </a:txBody>
                  <a:tcPr marL="76716" marR="76716" marT="38358" marB="38358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88095"/>
                  </a:ext>
                </a:extLst>
              </a:tr>
              <a:tr h="8344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dirty="0">
                          <a:solidFill>
                            <a:srgbClr val="2D746A"/>
                          </a:solidFill>
                          <a:effectLst/>
                        </a:rPr>
                        <a:t>Bi-LSTM</a:t>
                      </a:r>
                    </a:p>
                  </a:txBody>
                  <a:tcPr marL="76716" marR="76716" marT="38358" marB="38358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>
                          <a:solidFill>
                            <a:srgbClr val="2D746A"/>
                          </a:solidFill>
                          <a:effectLst/>
                        </a:rPr>
                        <a:t>Bidirectional variant</a:t>
                      </a:r>
                    </a:p>
                  </a:txBody>
                  <a:tcPr marL="76716" marR="76716" marT="38358" marB="38358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>
                          <a:solidFill>
                            <a:srgbClr val="2D746A"/>
                          </a:solidFill>
                          <a:effectLst/>
                        </a:rPr>
                        <a:t>3.23</a:t>
                      </a:r>
                    </a:p>
                  </a:txBody>
                  <a:tcPr marL="76716" marR="76716" marT="38358" marB="38358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00101"/>
                  </a:ext>
                </a:extLst>
              </a:tr>
              <a:tr h="8344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dirty="0">
                          <a:solidFill>
                            <a:srgbClr val="2D746A"/>
                          </a:solidFill>
                          <a:effectLst/>
                        </a:rPr>
                        <a:t>Stacked GRU</a:t>
                      </a:r>
                    </a:p>
                  </a:txBody>
                  <a:tcPr marL="76716" marR="76716" marT="38358" marB="38358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>
                          <a:solidFill>
                            <a:srgbClr val="2D746A"/>
                          </a:solidFill>
                          <a:effectLst/>
                        </a:rPr>
                        <a:t>Deeper GRU network</a:t>
                      </a:r>
                    </a:p>
                  </a:txBody>
                  <a:tcPr marL="76716" marR="76716" marT="38358" marB="38358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>
                          <a:solidFill>
                            <a:srgbClr val="2D746A"/>
                          </a:solidFill>
                          <a:effectLst/>
                        </a:rPr>
                        <a:t>3.27</a:t>
                      </a:r>
                    </a:p>
                  </a:txBody>
                  <a:tcPr marL="76716" marR="76716" marT="38358" marB="38358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448158"/>
                  </a:ext>
                </a:extLst>
              </a:tr>
              <a:tr h="8344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>
                          <a:solidFill>
                            <a:srgbClr val="2D746A"/>
                          </a:solidFill>
                          <a:effectLst/>
                        </a:rPr>
                        <a:t>Simple RNN</a:t>
                      </a:r>
                    </a:p>
                  </a:txBody>
                  <a:tcPr marL="76716" marR="76716" marT="38358" marB="38358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>
                          <a:solidFill>
                            <a:srgbClr val="2D746A"/>
                          </a:solidFill>
                          <a:effectLst/>
                        </a:rPr>
                        <a:t>Basic recurrent model</a:t>
                      </a:r>
                    </a:p>
                  </a:txBody>
                  <a:tcPr marL="76716" marR="76716" marT="38358" marB="38358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dirty="0">
                          <a:solidFill>
                            <a:srgbClr val="2D746A"/>
                          </a:solidFill>
                          <a:effectLst/>
                        </a:rPr>
                        <a:t>3.35</a:t>
                      </a:r>
                    </a:p>
                  </a:txBody>
                  <a:tcPr marL="76716" marR="76716" marT="38358" marB="38358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679589"/>
                  </a:ext>
                </a:extLst>
              </a:tr>
              <a:tr h="11050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>
                          <a:solidFill>
                            <a:srgbClr val="2D746A"/>
                          </a:solidFill>
                          <a:effectLst/>
                        </a:rPr>
                        <a:t>MLP</a:t>
                      </a:r>
                    </a:p>
                  </a:txBody>
                  <a:tcPr marL="76716" marR="76716" marT="38358" marB="38358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>
                          <a:solidFill>
                            <a:srgbClr val="2D746A"/>
                          </a:solidFill>
                          <a:effectLst/>
                        </a:rPr>
                        <a:t>Feedforward (no temporal memory)</a:t>
                      </a:r>
                    </a:p>
                  </a:txBody>
                  <a:tcPr marL="76716" marR="76716" marT="38358" marB="38358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dirty="0">
                          <a:solidFill>
                            <a:srgbClr val="2D746A"/>
                          </a:solidFill>
                          <a:effectLst/>
                        </a:rPr>
                        <a:t>3.41</a:t>
                      </a:r>
                    </a:p>
                  </a:txBody>
                  <a:tcPr marL="76716" marR="76716" marT="38358" marB="38358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331735"/>
                  </a:ext>
                </a:extLst>
              </a:tr>
            </a:tbl>
          </a:graphicData>
        </a:graphic>
      </p:graphicFrame>
      <p:sp>
        <p:nvSpPr>
          <p:cNvPr id="22" name="Rectangle 2">
            <a:extLst>
              <a:ext uri="{FF2B5EF4-FFF2-40B4-BE49-F238E27FC236}">
                <a16:creationId xmlns:a16="http://schemas.microsoft.com/office/drawing/2014/main" id="{8F878172-BD70-0989-6AC1-9FEBE169E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5711" y="2689064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41918" y="-3248922"/>
            <a:ext cx="9104366" cy="12325406"/>
          </a:xfrm>
          <a:custGeom>
            <a:avLst/>
            <a:gdLst/>
            <a:ahLst/>
            <a:cxnLst/>
            <a:rect l="l" t="t" r="r" b="b"/>
            <a:pathLst>
              <a:path w="9104366" h="12325406">
                <a:moveTo>
                  <a:pt x="0" y="0"/>
                </a:moveTo>
                <a:lnTo>
                  <a:pt x="9104367" y="0"/>
                </a:lnTo>
                <a:lnTo>
                  <a:pt x="9104367" y="12325406"/>
                </a:lnTo>
                <a:lnTo>
                  <a:pt x="0" y="12325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0956804" y="935676"/>
            <a:ext cx="7848214" cy="5248493"/>
          </a:xfrm>
          <a:custGeom>
            <a:avLst/>
            <a:gdLst/>
            <a:ahLst/>
            <a:cxnLst/>
            <a:rect l="l" t="t" r="r" b="b"/>
            <a:pathLst>
              <a:path w="7848214" h="5248493">
                <a:moveTo>
                  <a:pt x="0" y="0"/>
                </a:moveTo>
                <a:lnTo>
                  <a:pt x="7848214" y="0"/>
                </a:lnTo>
                <a:lnTo>
                  <a:pt x="7848214" y="5248493"/>
                </a:lnTo>
                <a:lnTo>
                  <a:pt x="0" y="5248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1946824" y="2789956"/>
            <a:ext cx="1168817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2D746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Key Insights</a:t>
            </a:r>
          </a:p>
        </p:txBody>
      </p:sp>
      <p:sp>
        <p:nvSpPr>
          <p:cNvPr id="5" name="Freeform 5"/>
          <p:cNvSpPr/>
          <p:nvPr/>
        </p:nvSpPr>
        <p:spPr>
          <a:xfrm>
            <a:off x="10956804" y="3292834"/>
            <a:ext cx="5843464" cy="4834138"/>
          </a:xfrm>
          <a:custGeom>
            <a:avLst/>
            <a:gdLst/>
            <a:ahLst/>
            <a:cxnLst/>
            <a:rect l="l" t="t" r="r" b="b"/>
            <a:pathLst>
              <a:path w="5843464" h="4834138">
                <a:moveTo>
                  <a:pt x="0" y="0"/>
                </a:moveTo>
                <a:lnTo>
                  <a:pt x="5843464" y="0"/>
                </a:lnTo>
                <a:lnTo>
                  <a:pt x="5843464" y="4834139"/>
                </a:lnTo>
                <a:lnTo>
                  <a:pt x="0" y="48341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1143263" y="4026631"/>
            <a:ext cx="9813541" cy="445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l">
              <a:lnSpc>
                <a:spcPts val="5039"/>
              </a:lnSpc>
              <a:buAutoNum type="arabicPeriod"/>
            </a:pPr>
            <a:r>
              <a:rPr lang="en-US" sz="3599">
                <a:solidFill>
                  <a:srgbClr val="2D746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DR</a:t>
            </a:r>
            <a:r>
              <a:rPr lang="en-US" sz="3599" u="none" strike="noStrike">
                <a:solidFill>
                  <a:srgbClr val="2D746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is a better forecasting target than price</a:t>
            </a:r>
          </a:p>
          <a:p>
            <a:pPr marL="777238" lvl="1" indent="-388619" algn="l">
              <a:lnSpc>
                <a:spcPts val="5039"/>
              </a:lnSpc>
              <a:buAutoNum type="arabicPeriod"/>
            </a:pPr>
            <a:r>
              <a:rPr lang="en-US" sz="3599" u="none" strike="noStrike">
                <a:solidFill>
                  <a:srgbClr val="2D746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Multivariate inputs improve predictive quality</a:t>
            </a:r>
          </a:p>
          <a:p>
            <a:pPr marL="777238" lvl="1" indent="-388619" algn="l">
              <a:lnSpc>
                <a:spcPts val="5039"/>
              </a:lnSpc>
              <a:buAutoNum type="arabicPeriod"/>
            </a:pPr>
            <a:r>
              <a:rPr lang="en-US" sz="3599" u="none" strike="noStrike">
                <a:solidFill>
                  <a:srgbClr val="2D746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LSTM &gt; other RNNs in performance</a:t>
            </a:r>
          </a:p>
          <a:p>
            <a:pPr marL="777238" lvl="1" indent="-388619" algn="l">
              <a:lnSpc>
                <a:spcPts val="5039"/>
              </a:lnSpc>
              <a:buAutoNum type="arabicPeriod"/>
            </a:pPr>
            <a:r>
              <a:rPr lang="en-US" sz="3599" u="none" strike="noStrike">
                <a:solidFill>
                  <a:srgbClr val="2D746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Directional accuracy is sufficient for daily decisions</a:t>
            </a:r>
          </a:p>
          <a:p>
            <a:pPr marL="777238" lvl="1" indent="-388619" algn="l">
              <a:lnSpc>
                <a:spcPts val="5039"/>
              </a:lnSpc>
              <a:buAutoNum type="arabicPeriod"/>
            </a:pPr>
            <a:r>
              <a:rPr lang="en-US" sz="3599" u="none" strike="noStrike">
                <a:solidFill>
                  <a:srgbClr val="2D746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Advice module enhances simulated portfolio returns</a:t>
            </a:r>
          </a:p>
        </p:txBody>
      </p:sp>
      <p:sp>
        <p:nvSpPr>
          <p:cNvPr id="7" name="Freeform 7"/>
          <p:cNvSpPr/>
          <p:nvPr/>
        </p:nvSpPr>
        <p:spPr>
          <a:xfrm rot="-5987198" flipV="1">
            <a:off x="-596211" y="560686"/>
            <a:ext cx="2543035" cy="2380917"/>
          </a:xfrm>
          <a:custGeom>
            <a:avLst/>
            <a:gdLst/>
            <a:ahLst/>
            <a:cxnLst/>
            <a:rect l="l" t="t" r="r" b="b"/>
            <a:pathLst>
              <a:path w="2543035" h="2380917">
                <a:moveTo>
                  <a:pt x="0" y="2380917"/>
                </a:moveTo>
                <a:lnTo>
                  <a:pt x="2543035" y="2380917"/>
                </a:lnTo>
                <a:lnTo>
                  <a:pt x="2543035" y="0"/>
                </a:lnTo>
                <a:lnTo>
                  <a:pt x="0" y="0"/>
                </a:lnTo>
                <a:lnTo>
                  <a:pt x="0" y="2380917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rot="-5987198" flipV="1">
            <a:off x="15528751" y="6840617"/>
            <a:ext cx="2543035" cy="2380917"/>
          </a:xfrm>
          <a:custGeom>
            <a:avLst/>
            <a:gdLst/>
            <a:ahLst/>
            <a:cxnLst/>
            <a:rect l="l" t="t" r="r" b="b"/>
            <a:pathLst>
              <a:path w="2543035" h="2380917">
                <a:moveTo>
                  <a:pt x="0" y="2380917"/>
                </a:moveTo>
                <a:lnTo>
                  <a:pt x="2543035" y="2380917"/>
                </a:lnTo>
                <a:lnTo>
                  <a:pt x="2543035" y="0"/>
                </a:lnTo>
                <a:lnTo>
                  <a:pt x="0" y="0"/>
                </a:lnTo>
                <a:lnTo>
                  <a:pt x="0" y="2380917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rot="-5462245">
            <a:off x="-175688" y="8223054"/>
            <a:ext cx="4633392" cy="6272642"/>
          </a:xfrm>
          <a:custGeom>
            <a:avLst/>
            <a:gdLst/>
            <a:ahLst/>
            <a:cxnLst/>
            <a:rect l="l" t="t" r="r" b="b"/>
            <a:pathLst>
              <a:path w="4633392" h="6272642">
                <a:moveTo>
                  <a:pt x="0" y="0"/>
                </a:moveTo>
                <a:lnTo>
                  <a:pt x="4633391" y="0"/>
                </a:lnTo>
                <a:lnTo>
                  <a:pt x="4633391" y="6272643"/>
                </a:lnTo>
                <a:lnTo>
                  <a:pt x="0" y="6272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-3911897">
            <a:off x="14483572" y="-4313992"/>
            <a:ext cx="4633392" cy="6272642"/>
          </a:xfrm>
          <a:custGeom>
            <a:avLst/>
            <a:gdLst/>
            <a:ahLst/>
            <a:cxnLst/>
            <a:rect l="l" t="t" r="r" b="b"/>
            <a:pathLst>
              <a:path w="4633392" h="6272642">
                <a:moveTo>
                  <a:pt x="0" y="0"/>
                </a:moveTo>
                <a:lnTo>
                  <a:pt x="4633392" y="0"/>
                </a:lnTo>
                <a:lnTo>
                  <a:pt x="4633392" y="6272642"/>
                </a:lnTo>
                <a:lnTo>
                  <a:pt x="0" y="6272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1143263" y="793152"/>
            <a:ext cx="2115167" cy="471095"/>
            <a:chOff x="0" y="0"/>
            <a:chExt cx="557081" cy="1240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7081" cy="124074"/>
            </a:xfrm>
            <a:custGeom>
              <a:avLst/>
              <a:gdLst/>
              <a:ahLst/>
              <a:cxnLst/>
              <a:rect l="l" t="t" r="r" b="b"/>
              <a:pathLst>
                <a:path w="557081" h="124074">
                  <a:moveTo>
                    <a:pt x="62037" y="0"/>
                  </a:moveTo>
                  <a:lnTo>
                    <a:pt x="495044" y="0"/>
                  </a:lnTo>
                  <a:cubicBezTo>
                    <a:pt x="529306" y="0"/>
                    <a:pt x="557081" y="27775"/>
                    <a:pt x="557081" y="62037"/>
                  </a:cubicBezTo>
                  <a:lnTo>
                    <a:pt x="557081" y="62037"/>
                  </a:lnTo>
                  <a:cubicBezTo>
                    <a:pt x="557081" y="78491"/>
                    <a:pt x="550545" y="94270"/>
                    <a:pt x="538911" y="105904"/>
                  </a:cubicBezTo>
                  <a:cubicBezTo>
                    <a:pt x="527276" y="117538"/>
                    <a:pt x="511497" y="124074"/>
                    <a:pt x="495044" y="124074"/>
                  </a:cubicBezTo>
                  <a:lnTo>
                    <a:pt x="62037" y="124074"/>
                  </a:lnTo>
                  <a:cubicBezTo>
                    <a:pt x="45584" y="124074"/>
                    <a:pt x="29805" y="117538"/>
                    <a:pt x="18170" y="105904"/>
                  </a:cubicBezTo>
                  <a:cubicBezTo>
                    <a:pt x="6536" y="94270"/>
                    <a:pt x="0" y="78491"/>
                    <a:pt x="0" y="62037"/>
                  </a:cubicBezTo>
                  <a:lnTo>
                    <a:pt x="0" y="62037"/>
                  </a:lnTo>
                  <a:cubicBezTo>
                    <a:pt x="0" y="45584"/>
                    <a:pt x="6536" y="29805"/>
                    <a:pt x="18170" y="18170"/>
                  </a:cubicBezTo>
                  <a:cubicBezTo>
                    <a:pt x="29805" y="6536"/>
                    <a:pt x="45584" y="0"/>
                    <a:pt x="62037" y="0"/>
                  </a:cubicBezTo>
                  <a:close/>
                </a:path>
              </a:pathLst>
            </a:custGeom>
            <a:solidFill>
              <a:srgbClr val="4DA59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57081" cy="162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514519" y="793152"/>
            <a:ext cx="3700883" cy="471095"/>
            <a:chOff x="0" y="0"/>
            <a:chExt cx="974718" cy="1240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74718" cy="124074"/>
            </a:xfrm>
            <a:custGeom>
              <a:avLst/>
              <a:gdLst/>
              <a:ahLst/>
              <a:cxnLst/>
              <a:rect l="l" t="t" r="r" b="b"/>
              <a:pathLst>
                <a:path w="974718" h="124074">
                  <a:moveTo>
                    <a:pt x="62037" y="0"/>
                  </a:moveTo>
                  <a:lnTo>
                    <a:pt x="912681" y="0"/>
                  </a:lnTo>
                  <a:cubicBezTo>
                    <a:pt x="946943" y="0"/>
                    <a:pt x="974718" y="27775"/>
                    <a:pt x="974718" y="62037"/>
                  </a:cubicBezTo>
                  <a:lnTo>
                    <a:pt x="974718" y="62037"/>
                  </a:lnTo>
                  <a:cubicBezTo>
                    <a:pt x="974718" y="78491"/>
                    <a:pt x="968182" y="94270"/>
                    <a:pt x="956548" y="105904"/>
                  </a:cubicBezTo>
                  <a:cubicBezTo>
                    <a:pt x="944914" y="117538"/>
                    <a:pt x="929134" y="124074"/>
                    <a:pt x="912681" y="124074"/>
                  </a:cubicBezTo>
                  <a:lnTo>
                    <a:pt x="62037" y="124074"/>
                  </a:lnTo>
                  <a:cubicBezTo>
                    <a:pt x="45584" y="124074"/>
                    <a:pt x="29805" y="117538"/>
                    <a:pt x="18170" y="105904"/>
                  </a:cubicBezTo>
                  <a:cubicBezTo>
                    <a:pt x="6536" y="94270"/>
                    <a:pt x="0" y="78491"/>
                    <a:pt x="0" y="62037"/>
                  </a:cubicBezTo>
                  <a:lnTo>
                    <a:pt x="0" y="62037"/>
                  </a:lnTo>
                  <a:cubicBezTo>
                    <a:pt x="0" y="45584"/>
                    <a:pt x="6536" y="29805"/>
                    <a:pt x="18170" y="18170"/>
                  </a:cubicBezTo>
                  <a:cubicBezTo>
                    <a:pt x="29805" y="6536"/>
                    <a:pt x="45584" y="0"/>
                    <a:pt x="62037" y="0"/>
                  </a:cubicBezTo>
                  <a:close/>
                </a:path>
              </a:pathLst>
            </a:custGeom>
            <a:solidFill>
              <a:srgbClr val="4DA59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74718" cy="162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72597" y="872807"/>
            <a:ext cx="225649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 u="none" strike="noStrik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Ingoude Company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15289" y="872807"/>
            <a:ext cx="898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Home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77121" y="872807"/>
            <a:ext cx="1098847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Contact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981803" y="872807"/>
            <a:ext cx="1132830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About Us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5818184" y="1018048"/>
            <a:ext cx="87073" cy="8707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5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551948" y="1018048"/>
            <a:ext cx="87073" cy="8707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5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6069161" y="8986275"/>
            <a:ext cx="1190139" cy="471095"/>
            <a:chOff x="0" y="0"/>
            <a:chExt cx="313452" cy="12407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13452" cy="124074"/>
            </a:xfrm>
            <a:custGeom>
              <a:avLst/>
              <a:gdLst/>
              <a:ahLst/>
              <a:cxnLst/>
              <a:rect l="l" t="t" r="r" b="b"/>
              <a:pathLst>
                <a:path w="313452" h="124074">
                  <a:moveTo>
                    <a:pt x="62037" y="0"/>
                  </a:moveTo>
                  <a:lnTo>
                    <a:pt x="251415" y="0"/>
                  </a:lnTo>
                  <a:cubicBezTo>
                    <a:pt x="267868" y="0"/>
                    <a:pt x="283648" y="6536"/>
                    <a:pt x="295282" y="18170"/>
                  </a:cubicBezTo>
                  <a:cubicBezTo>
                    <a:pt x="306916" y="29805"/>
                    <a:pt x="313452" y="45584"/>
                    <a:pt x="313452" y="62037"/>
                  </a:cubicBezTo>
                  <a:lnTo>
                    <a:pt x="313452" y="62037"/>
                  </a:lnTo>
                  <a:cubicBezTo>
                    <a:pt x="313452" y="78491"/>
                    <a:pt x="306916" y="94270"/>
                    <a:pt x="295282" y="105904"/>
                  </a:cubicBezTo>
                  <a:cubicBezTo>
                    <a:pt x="283648" y="117538"/>
                    <a:pt x="267868" y="124074"/>
                    <a:pt x="251415" y="124074"/>
                  </a:cubicBezTo>
                  <a:lnTo>
                    <a:pt x="62037" y="124074"/>
                  </a:lnTo>
                  <a:cubicBezTo>
                    <a:pt x="45584" y="124074"/>
                    <a:pt x="29805" y="117538"/>
                    <a:pt x="18170" y="105904"/>
                  </a:cubicBezTo>
                  <a:cubicBezTo>
                    <a:pt x="6536" y="94270"/>
                    <a:pt x="0" y="78491"/>
                    <a:pt x="0" y="62037"/>
                  </a:cubicBezTo>
                  <a:lnTo>
                    <a:pt x="0" y="62037"/>
                  </a:lnTo>
                  <a:cubicBezTo>
                    <a:pt x="0" y="45584"/>
                    <a:pt x="6536" y="29805"/>
                    <a:pt x="18170" y="18170"/>
                  </a:cubicBezTo>
                  <a:cubicBezTo>
                    <a:pt x="29805" y="6536"/>
                    <a:pt x="45584" y="0"/>
                    <a:pt x="62037" y="0"/>
                  </a:cubicBezTo>
                  <a:close/>
                </a:path>
              </a:pathLst>
            </a:custGeom>
            <a:solidFill>
              <a:srgbClr val="4DA59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13452" cy="162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6098066" y="9065930"/>
            <a:ext cx="113232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Page 11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190786" y="4987607"/>
            <a:ext cx="190642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 Comparisons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7573114" y="-1019203"/>
            <a:ext cx="9104366" cy="12325406"/>
          </a:xfrm>
          <a:custGeom>
            <a:avLst/>
            <a:gdLst/>
            <a:ahLst/>
            <a:cxnLst/>
            <a:rect l="l" t="t" r="r" b="b"/>
            <a:pathLst>
              <a:path w="9104366" h="12325406">
                <a:moveTo>
                  <a:pt x="0" y="0"/>
                </a:moveTo>
                <a:lnTo>
                  <a:pt x="9104366" y="0"/>
                </a:lnTo>
                <a:lnTo>
                  <a:pt x="9104366" y="12325406"/>
                </a:lnTo>
                <a:lnTo>
                  <a:pt x="0" y="12325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-3924107" y="0"/>
            <a:ext cx="7848214" cy="5248493"/>
          </a:xfrm>
          <a:custGeom>
            <a:avLst/>
            <a:gdLst/>
            <a:ahLst/>
            <a:cxnLst/>
            <a:rect l="l" t="t" r="r" b="b"/>
            <a:pathLst>
              <a:path w="7848214" h="5248493">
                <a:moveTo>
                  <a:pt x="0" y="0"/>
                </a:moveTo>
                <a:lnTo>
                  <a:pt x="7848214" y="0"/>
                </a:lnTo>
                <a:lnTo>
                  <a:pt x="7848214" y="5248493"/>
                </a:lnTo>
                <a:lnTo>
                  <a:pt x="0" y="5248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2601972" y="3565911"/>
            <a:ext cx="5574236" cy="4114800"/>
          </a:xfrm>
          <a:custGeom>
            <a:avLst/>
            <a:gdLst/>
            <a:ahLst/>
            <a:cxnLst/>
            <a:rect l="l" t="t" r="r" b="b"/>
            <a:pathLst>
              <a:path w="5574236" h="4114800">
                <a:moveTo>
                  <a:pt x="0" y="0"/>
                </a:moveTo>
                <a:lnTo>
                  <a:pt x="5574236" y="0"/>
                </a:lnTo>
                <a:lnTo>
                  <a:pt x="55742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3299913" y="1765890"/>
            <a:ext cx="1168817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2D746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Limitations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4292130"/>
            <a:ext cx="7197176" cy="370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buAutoNum type="arabicPeriod"/>
            </a:pPr>
            <a:r>
              <a:rPr lang="en-US" sz="3500" b="1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  <a:r>
              <a:rPr lang="en-US" sz="35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No accounting for trading costs / slippage</a:t>
            </a:r>
          </a:p>
          <a:p>
            <a:pPr marL="755651" lvl="1" indent="-377825" algn="just">
              <a:lnSpc>
                <a:spcPts val="4900"/>
              </a:lnSpc>
              <a:buAutoNum type="arabicPeriod"/>
            </a:pPr>
            <a:r>
              <a:rPr lang="en-US" sz="35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Extreme market events (black swan) not handled</a:t>
            </a:r>
          </a:p>
          <a:p>
            <a:pPr marL="755651" lvl="1" indent="-377825" algn="just">
              <a:lnSpc>
                <a:spcPts val="4900"/>
              </a:lnSpc>
              <a:buAutoNum type="arabicPeriod"/>
            </a:pPr>
            <a:r>
              <a:rPr lang="en-US" sz="35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Portfolio strategy lacks risk-return optimization</a:t>
            </a:r>
          </a:p>
        </p:txBody>
      </p:sp>
      <p:sp>
        <p:nvSpPr>
          <p:cNvPr id="7" name="Freeform 7"/>
          <p:cNvSpPr/>
          <p:nvPr/>
        </p:nvSpPr>
        <p:spPr>
          <a:xfrm rot="-6988010">
            <a:off x="14942604" y="7684936"/>
            <a:ext cx="4633392" cy="6272642"/>
          </a:xfrm>
          <a:custGeom>
            <a:avLst/>
            <a:gdLst/>
            <a:ahLst/>
            <a:cxnLst/>
            <a:rect l="l" t="t" r="r" b="b"/>
            <a:pathLst>
              <a:path w="4633392" h="6272642">
                <a:moveTo>
                  <a:pt x="0" y="0"/>
                </a:moveTo>
                <a:lnTo>
                  <a:pt x="4633392" y="0"/>
                </a:lnTo>
                <a:lnTo>
                  <a:pt x="4633392" y="6272642"/>
                </a:lnTo>
                <a:lnTo>
                  <a:pt x="0" y="6272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8176208" y="8197010"/>
            <a:ext cx="7848214" cy="5248493"/>
          </a:xfrm>
          <a:custGeom>
            <a:avLst/>
            <a:gdLst/>
            <a:ahLst/>
            <a:cxnLst/>
            <a:rect l="l" t="t" r="r" b="b"/>
            <a:pathLst>
              <a:path w="7848214" h="5248493">
                <a:moveTo>
                  <a:pt x="0" y="0"/>
                </a:moveTo>
                <a:lnTo>
                  <a:pt x="7848214" y="0"/>
                </a:lnTo>
                <a:lnTo>
                  <a:pt x="7848214" y="5248493"/>
                </a:lnTo>
                <a:lnTo>
                  <a:pt x="0" y="5248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V="1">
            <a:off x="-691461" y="6819012"/>
            <a:ext cx="2543035" cy="2380917"/>
          </a:xfrm>
          <a:custGeom>
            <a:avLst/>
            <a:gdLst/>
            <a:ahLst/>
            <a:cxnLst/>
            <a:rect l="l" t="t" r="r" b="b"/>
            <a:pathLst>
              <a:path w="2543035" h="2380917">
                <a:moveTo>
                  <a:pt x="0" y="2380916"/>
                </a:moveTo>
                <a:lnTo>
                  <a:pt x="2543035" y="2380916"/>
                </a:lnTo>
                <a:lnTo>
                  <a:pt x="2543035" y="0"/>
                </a:lnTo>
                <a:lnTo>
                  <a:pt x="0" y="0"/>
                </a:lnTo>
                <a:lnTo>
                  <a:pt x="0" y="2380916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flipV="1">
            <a:off x="14988087" y="1433788"/>
            <a:ext cx="2543035" cy="2380917"/>
          </a:xfrm>
          <a:custGeom>
            <a:avLst/>
            <a:gdLst/>
            <a:ahLst/>
            <a:cxnLst/>
            <a:rect l="l" t="t" r="r" b="b"/>
            <a:pathLst>
              <a:path w="2543035" h="2380917">
                <a:moveTo>
                  <a:pt x="0" y="2380917"/>
                </a:moveTo>
                <a:lnTo>
                  <a:pt x="2543035" y="2380917"/>
                </a:lnTo>
                <a:lnTo>
                  <a:pt x="2543035" y="0"/>
                </a:lnTo>
                <a:lnTo>
                  <a:pt x="0" y="0"/>
                </a:lnTo>
                <a:lnTo>
                  <a:pt x="0" y="2380917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TextBox 11"/>
          <p:cNvSpPr txBox="1"/>
          <p:nvPr/>
        </p:nvSpPr>
        <p:spPr>
          <a:xfrm>
            <a:off x="13615289" y="872807"/>
            <a:ext cx="898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77121" y="872807"/>
            <a:ext cx="1098847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81803" y="872807"/>
            <a:ext cx="1132830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About Us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5818184" y="1018048"/>
            <a:ext cx="87073" cy="8707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5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551948" y="1018048"/>
            <a:ext cx="87073" cy="8707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5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6098066" y="9044036"/>
            <a:ext cx="113232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Page 10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38408" y="-430240"/>
            <a:ext cx="7848214" cy="5248493"/>
          </a:xfrm>
          <a:custGeom>
            <a:avLst/>
            <a:gdLst/>
            <a:ahLst/>
            <a:cxnLst/>
            <a:rect l="l" t="t" r="r" b="b"/>
            <a:pathLst>
              <a:path w="7848214" h="5248493">
                <a:moveTo>
                  <a:pt x="0" y="0"/>
                </a:moveTo>
                <a:lnTo>
                  <a:pt x="7848214" y="0"/>
                </a:lnTo>
                <a:lnTo>
                  <a:pt x="7848214" y="5248493"/>
                </a:lnTo>
                <a:lnTo>
                  <a:pt x="0" y="5248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2489606" y="3086100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5400000">
            <a:off x="12707117" y="-5797697"/>
            <a:ext cx="9104366" cy="12325406"/>
          </a:xfrm>
          <a:custGeom>
            <a:avLst/>
            <a:gdLst/>
            <a:ahLst/>
            <a:cxnLst/>
            <a:rect l="l" t="t" r="r" b="b"/>
            <a:pathLst>
              <a:path w="9104366" h="12325406">
                <a:moveTo>
                  <a:pt x="0" y="0"/>
                </a:moveTo>
                <a:lnTo>
                  <a:pt x="9104366" y="0"/>
                </a:lnTo>
                <a:lnTo>
                  <a:pt x="9104366" y="12325406"/>
                </a:lnTo>
                <a:lnTo>
                  <a:pt x="0" y="123254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8537146" y="3369245"/>
            <a:ext cx="6645178" cy="69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0"/>
              </a:lnSpc>
            </a:pPr>
            <a:r>
              <a:rPr lang="en-US" sz="6000" b="1">
                <a:solidFill>
                  <a:srgbClr val="2D746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Future Directions</a:t>
            </a:r>
          </a:p>
        </p:txBody>
      </p:sp>
      <p:sp>
        <p:nvSpPr>
          <p:cNvPr id="6" name="Freeform 6"/>
          <p:cNvSpPr/>
          <p:nvPr/>
        </p:nvSpPr>
        <p:spPr>
          <a:xfrm>
            <a:off x="14038010" y="7475621"/>
            <a:ext cx="6747165" cy="4512166"/>
          </a:xfrm>
          <a:custGeom>
            <a:avLst/>
            <a:gdLst/>
            <a:ahLst/>
            <a:cxnLst/>
            <a:rect l="l" t="t" r="r" b="b"/>
            <a:pathLst>
              <a:path w="6747165" h="4512166">
                <a:moveTo>
                  <a:pt x="0" y="0"/>
                </a:moveTo>
                <a:lnTo>
                  <a:pt x="6747165" y="0"/>
                </a:lnTo>
                <a:lnTo>
                  <a:pt x="6747165" y="4512166"/>
                </a:lnTo>
                <a:lnTo>
                  <a:pt x="0" y="4512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8537146" y="4560193"/>
            <a:ext cx="7485180" cy="334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 b="1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Integ</a:t>
            </a:r>
            <a:r>
              <a:rPr lang="en-US" sz="32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rate real-time news &amp; social media sentiment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Use reinforcement learning for portfolio rebalancing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Filter stocks using risk-adjusted metrics &amp; volatility analysis</a:t>
            </a:r>
          </a:p>
        </p:txBody>
      </p:sp>
      <p:sp>
        <p:nvSpPr>
          <p:cNvPr id="8" name="Freeform 8"/>
          <p:cNvSpPr/>
          <p:nvPr/>
        </p:nvSpPr>
        <p:spPr>
          <a:xfrm rot="-5462245">
            <a:off x="6500379" y="7663403"/>
            <a:ext cx="3875928" cy="5247194"/>
          </a:xfrm>
          <a:custGeom>
            <a:avLst/>
            <a:gdLst/>
            <a:ahLst/>
            <a:cxnLst/>
            <a:rect l="l" t="t" r="r" b="b"/>
            <a:pathLst>
              <a:path w="3875928" h="5247194">
                <a:moveTo>
                  <a:pt x="0" y="0"/>
                </a:moveTo>
                <a:lnTo>
                  <a:pt x="3875927" y="0"/>
                </a:lnTo>
                <a:lnTo>
                  <a:pt x="3875927" y="5247194"/>
                </a:lnTo>
                <a:lnTo>
                  <a:pt x="0" y="5247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rot="-5987198" flipV="1">
            <a:off x="675306" y="7085878"/>
            <a:ext cx="2543035" cy="2380917"/>
          </a:xfrm>
          <a:custGeom>
            <a:avLst/>
            <a:gdLst/>
            <a:ahLst/>
            <a:cxnLst/>
            <a:rect l="l" t="t" r="r" b="b"/>
            <a:pathLst>
              <a:path w="2543035" h="2380917">
                <a:moveTo>
                  <a:pt x="0" y="2380917"/>
                </a:moveTo>
                <a:lnTo>
                  <a:pt x="2543035" y="2380917"/>
                </a:lnTo>
                <a:lnTo>
                  <a:pt x="2543035" y="0"/>
                </a:lnTo>
                <a:lnTo>
                  <a:pt x="0" y="0"/>
                </a:lnTo>
                <a:lnTo>
                  <a:pt x="0" y="2380917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-5987198" flipV="1">
            <a:off x="14750808" y="1003548"/>
            <a:ext cx="2543035" cy="2380917"/>
          </a:xfrm>
          <a:custGeom>
            <a:avLst/>
            <a:gdLst/>
            <a:ahLst/>
            <a:cxnLst/>
            <a:rect l="l" t="t" r="r" b="b"/>
            <a:pathLst>
              <a:path w="2543035" h="2380917">
                <a:moveTo>
                  <a:pt x="0" y="2380917"/>
                </a:moveTo>
                <a:lnTo>
                  <a:pt x="2543035" y="2380917"/>
                </a:lnTo>
                <a:lnTo>
                  <a:pt x="2543035" y="0"/>
                </a:lnTo>
                <a:lnTo>
                  <a:pt x="0" y="0"/>
                </a:lnTo>
                <a:lnTo>
                  <a:pt x="0" y="2380917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93021" y="-222573"/>
            <a:ext cx="7848214" cy="5248493"/>
          </a:xfrm>
          <a:custGeom>
            <a:avLst/>
            <a:gdLst/>
            <a:ahLst/>
            <a:cxnLst/>
            <a:rect l="l" t="t" r="r" b="b"/>
            <a:pathLst>
              <a:path w="7848214" h="5248493">
                <a:moveTo>
                  <a:pt x="0" y="0"/>
                </a:moveTo>
                <a:lnTo>
                  <a:pt x="7848214" y="0"/>
                </a:lnTo>
                <a:lnTo>
                  <a:pt x="7848214" y="5248493"/>
                </a:lnTo>
                <a:lnTo>
                  <a:pt x="0" y="5248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1034448" y="2662357"/>
            <a:ext cx="4835585" cy="5483653"/>
          </a:xfrm>
          <a:custGeom>
            <a:avLst/>
            <a:gdLst/>
            <a:ahLst/>
            <a:cxnLst/>
            <a:rect l="l" t="t" r="r" b="b"/>
            <a:pathLst>
              <a:path w="4835585" h="5483653">
                <a:moveTo>
                  <a:pt x="0" y="0"/>
                </a:moveTo>
                <a:lnTo>
                  <a:pt x="4835586" y="0"/>
                </a:lnTo>
                <a:lnTo>
                  <a:pt x="4835586" y="5483653"/>
                </a:lnTo>
                <a:lnTo>
                  <a:pt x="0" y="5483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5400000">
            <a:off x="-635438" y="-275486"/>
            <a:ext cx="9104366" cy="12325406"/>
          </a:xfrm>
          <a:custGeom>
            <a:avLst/>
            <a:gdLst/>
            <a:ahLst/>
            <a:cxnLst/>
            <a:rect l="l" t="t" r="r" b="b"/>
            <a:pathLst>
              <a:path w="9104366" h="12325406">
                <a:moveTo>
                  <a:pt x="0" y="0"/>
                </a:moveTo>
                <a:lnTo>
                  <a:pt x="9104366" y="0"/>
                </a:lnTo>
                <a:lnTo>
                  <a:pt x="9104366" y="12325406"/>
                </a:lnTo>
                <a:lnTo>
                  <a:pt x="0" y="123254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5400000">
            <a:off x="-787838" y="-427886"/>
            <a:ext cx="9104366" cy="12325406"/>
          </a:xfrm>
          <a:custGeom>
            <a:avLst/>
            <a:gdLst/>
            <a:ahLst/>
            <a:cxnLst/>
            <a:rect l="l" t="t" r="r" b="b"/>
            <a:pathLst>
              <a:path w="9104366" h="12325406">
                <a:moveTo>
                  <a:pt x="0" y="0"/>
                </a:moveTo>
                <a:lnTo>
                  <a:pt x="9104366" y="0"/>
                </a:lnTo>
                <a:lnTo>
                  <a:pt x="9104366" y="12325406"/>
                </a:lnTo>
                <a:lnTo>
                  <a:pt x="0" y="123254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2037613" y="3949105"/>
            <a:ext cx="8041835" cy="434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340"/>
              </a:lnSpc>
              <a:buFont typeface="Arial"/>
              <a:buChar char="•"/>
            </a:pPr>
            <a:r>
              <a:rPr lang="en-US" sz="3500" b="1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</a:t>
            </a:r>
            <a:r>
              <a:rPr lang="en-US" sz="35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nified framework: prediction + advice</a:t>
            </a:r>
          </a:p>
          <a:p>
            <a:pPr marL="755651" lvl="1" indent="-377825" algn="just">
              <a:lnSpc>
                <a:spcPts val="4340"/>
              </a:lnSpc>
              <a:buFont typeface="Arial"/>
              <a:buChar char="•"/>
            </a:pPr>
            <a:r>
              <a:rPr lang="en-US" sz="35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Per-asset training = specialized insights</a:t>
            </a:r>
          </a:p>
          <a:p>
            <a:pPr marL="755651" lvl="1" indent="-377825" algn="just">
              <a:lnSpc>
                <a:spcPts val="4340"/>
              </a:lnSpc>
              <a:buFont typeface="Arial"/>
              <a:buChar char="•"/>
            </a:pPr>
            <a:r>
              <a:rPr lang="en-US" sz="35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Realistic backtest shows strong performance</a:t>
            </a:r>
          </a:p>
          <a:p>
            <a:pPr marL="755651" lvl="1" indent="-377825" algn="just">
              <a:lnSpc>
                <a:spcPts val="4340"/>
              </a:lnSpc>
              <a:buFont typeface="Arial"/>
              <a:buChar char="•"/>
            </a:pPr>
            <a:r>
              <a:rPr lang="en-US" sz="35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Scalable to other markets and financial use cases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37613" y="2637954"/>
            <a:ext cx="6645178" cy="86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5028" b="1">
                <a:solidFill>
                  <a:srgbClr val="2D746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Conclusion</a:t>
            </a:r>
          </a:p>
        </p:txBody>
      </p:sp>
      <p:sp>
        <p:nvSpPr>
          <p:cNvPr id="8" name="Freeform 8"/>
          <p:cNvSpPr/>
          <p:nvPr/>
        </p:nvSpPr>
        <p:spPr>
          <a:xfrm rot="-5987198" flipV="1">
            <a:off x="9261749" y="475956"/>
            <a:ext cx="2543035" cy="2380917"/>
          </a:xfrm>
          <a:custGeom>
            <a:avLst/>
            <a:gdLst/>
            <a:ahLst/>
            <a:cxnLst/>
            <a:rect l="l" t="t" r="r" b="b"/>
            <a:pathLst>
              <a:path w="2543035" h="2380917">
                <a:moveTo>
                  <a:pt x="0" y="2380917"/>
                </a:moveTo>
                <a:lnTo>
                  <a:pt x="2543035" y="2380917"/>
                </a:lnTo>
                <a:lnTo>
                  <a:pt x="2543035" y="0"/>
                </a:lnTo>
                <a:lnTo>
                  <a:pt x="0" y="0"/>
                </a:lnTo>
                <a:lnTo>
                  <a:pt x="0" y="2380917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rot="-5987198" flipV="1">
            <a:off x="-977068" y="7313372"/>
            <a:ext cx="2543035" cy="2380917"/>
          </a:xfrm>
          <a:custGeom>
            <a:avLst/>
            <a:gdLst/>
            <a:ahLst/>
            <a:cxnLst/>
            <a:rect l="l" t="t" r="r" b="b"/>
            <a:pathLst>
              <a:path w="2543035" h="2380917">
                <a:moveTo>
                  <a:pt x="0" y="2380917"/>
                </a:moveTo>
                <a:lnTo>
                  <a:pt x="2543035" y="2380917"/>
                </a:lnTo>
                <a:lnTo>
                  <a:pt x="2543035" y="0"/>
                </a:lnTo>
                <a:lnTo>
                  <a:pt x="0" y="0"/>
                </a:lnTo>
                <a:lnTo>
                  <a:pt x="0" y="2380917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-5987198" flipV="1">
            <a:off x="14598516" y="8768740"/>
            <a:ext cx="2543035" cy="2380917"/>
          </a:xfrm>
          <a:custGeom>
            <a:avLst/>
            <a:gdLst/>
            <a:ahLst/>
            <a:cxnLst/>
            <a:rect l="l" t="t" r="r" b="b"/>
            <a:pathLst>
              <a:path w="2543035" h="2380917">
                <a:moveTo>
                  <a:pt x="0" y="2380917"/>
                </a:moveTo>
                <a:lnTo>
                  <a:pt x="2543035" y="2380917"/>
                </a:lnTo>
                <a:lnTo>
                  <a:pt x="2543035" y="0"/>
                </a:lnTo>
                <a:lnTo>
                  <a:pt x="0" y="0"/>
                </a:lnTo>
                <a:lnTo>
                  <a:pt x="0" y="2380917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rot="-5462245">
            <a:off x="-1730103" y="-3843007"/>
            <a:ext cx="4633392" cy="6272642"/>
          </a:xfrm>
          <a:custGeom>
            <a:avLst/>
            <a:gdLst/>
            <a:ahLst/>
            <a:cxnLst/>
            <a:rect l="l" t="t" r="r" b="b"/>
            <a:pathLst>
              <a:path w="4633392" h="6272642">
                <a:moveTo>
                  <a:pt x="0" y="0"/>
                </a:moveTo>
                <a:lnTo>
                  <a:pt x="4633392" y="0"/>
                </a:lnTo>
                <a:lnTo>
                  <a:pt x="4633392" y="6272642"/>
                </a:lnTo>
                <a:lnTo>
                  <a:pt x="0" y="62726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55790" y="-104993"/>
            <a:ext cx="7848214" cy="5248493"/>
          </a:xfrm>
          <a:custGeom>
            <a:avLst/>
            <a:gdLst/>
            <a:ahLst/>
            <a:cxnLst/>
            <a:rect l="l" t="t" r="r" b="b"/>
            <a:pathLst>
              <a:path w="7848214" h="5248493">
                <a:moveTo>
                  <a:pt x="0" y="0"/>
                </a:moveTo>
                <a:lnTo>
                  <a:pt x="7848214" y="0"/>
                </a:lnTo>
                <a:lnTo>
                  <a:pt x="7848214" y="5248493"/>
                </a:lnTo>
                <a:lnTo>
                  <a:pt x="0" y="524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5400000">
            <a:off x="-2032096" y="1075913"/>
            <a:ext cx="9104366" cy="12325406"/>
          </a:xfrm>
          <a:custGeom>
            <a:avLst/>
            <a:gdLst/>
            <a:ahLst/>
            <a:cxnLst/>
            <a:rect l="l" t="t" r="r" b="b"/>
            <a:pathLst>
              <a:path w="9104366" h="12325406">
                <a:moveTo>
                  <a:pt x="0" y="0"/>
                </a:moveTo>
                <a:lnTo>
                  <a:pt x="9104366" y="0"/>
                </a:lnTo>
                <a:lnTo>
                  <a:pt x="9104366" y="12325406"/>
                </a:lnTo>
                <a:lnTo>
                  <a:pt x="0" y="12325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7658724" y="4416725"/>
            <a:ext cx="10422086" cy="279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2D746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Thank you for your attention!</a:t>
            </a:r>
          </a:p>
        </p:txBody>
      </p:sp>
      <p:sp>
        <p:nvSpPr>
          <p:cNvPr id="5" name="Freeform 5"/>
          <p:cNvSpPr/>
          <p:nvPr/>
        </p:nvSpPr>
        <p:spPr>
          <a:xfrm>
            <a:off x="1986694" y="4101870"/>
            <a:ext cx="5672030" cy="4114800"/>
          </a:xfrm>
          <a:custGeom>
            <a:avLst/>
            <a:gdLst/>
            <a:ahLst/>
            <a:cxnLst/>
            <a:rect l="l" t="t" r="r" b="b"/>
            <a:pathLst>
              <a:path w="5672030" h="4114800">
                <a:moveTo>
                  <a:pt x="0" y="0"/>
                </a:moveTo>
                <a:lnTo>
                  <a:pt x="5672030" y="0"/>
                </a:lnTo>
                <a:lnTo>
                  <a:pt x="5672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-5987198" flipV="1">
            <a:off x="1731514" y="805075"/>
            <a:ext cx="2543035" cy="2380917"/>
          </a:xfrm>
          <a:custGeom>
            <a:avLst/>
            <a:gdLst/>
            <a:ahLst/>
            <a:cxnLst/>
            <a:rect l="l" t="t" r="r" b="b"/>
            <a:pathLst>
              <a:path w="2543035" h="2380917">
                <a:moveTo>
                  <a:pt x="0" y="2380917"/>
                </a:moveTo>
                <a:lnTo>
                  <a:pt x="2543035" y="2380917"/>
                </a:lnTo>
                <a:lnTo>
                  <a:pt x="2543035" y="0"/>
                </a:lnTo>
                <a:lnTo>
                  <a:pt x="0" y="0"/>
                </a:lnTo>
                <a:lnTo>
                  <a:pt x="0" y="2380917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rot="-5987198" flipV="1">
            <a:off x="15987782" y="7026211"/>
            <a:ext cx="2543035" cy="2380917"/>
          </a:xfrm>
          <a:custGeom>
            <a:avLst/>
            <a:gdLst/>
            <a:ahLst/>
            <a:cxnLst/>
            <a:rect l="l" t="t" r="r" b="b"/>
            <a:pathLst>
              <a:path w="2543035" h="2380917">
                <a:moveTo>
                  <a:pt x="0" y="2380917"/>
                </a:moveTo>
                <a:lnTo>
                  <a:pt x="2543036" y="2380917"/>
                </a:lnTo>
                <a:lnTo>
                  <a:pt x="2543036" y="0"/>
                </a:lnTo>
                <a:lnTo>
                  <a:pt x="0" y="0"/>
                </a:lnTo>
                <a:lnTo>
                  <a:pt x="0" y="2380917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rot="-5462245">
            <a:off x="9398202" y="7861307"/>
            <a:ext cx="4633392" cy="6272642"/>
          </a:xfrm>
          <a:custGeom>
            <a:avLst/>
            <a:gdLst/>
            <a:ahLst/>
            <a:cxnLst/>
            <a:rect l="l" t="t" r="r" b="b"/>
            <a:pathLst>
              <a:path w="4633392" h="6272642">
                <a:moveTo>
                  <a:pt x="0" y="0"/>
                </a:moveTo>
                <a:lnTo>
                  <a:pt x="4633391" y="0"/>
                </a:lnTo>
                <a:lnTo>
                  <a:pt x="4633391" y="6272642"/>
                </a:lnTo>
                <a:lnTo>
                  <a:pt x="0" y="6272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TextBox 9"/>
          <p:cNvSpPr txBox="1"/>
          <p:nvPr/>
        </p:nvSpPr>
        <p:spPr>
          <a:xfrm>
            <a:off x="1072597" y="872807"/>
            <a:ext cx="225649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 u="none" strike="noStrik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Ingoude Company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15289" y="872807"/>
            <a:ext cx="898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77121" y="872807"/>
            <a:ext cx="1098847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81803" y="872807"/>
            <a:ext cx="1132830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About Us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818184" y="1018048"/>
            <a:ext cx="87073" cy="8707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551948" y="1018048"/>
            <a:ext cx="87073" cy="8707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20765">
            <a:off x="13691753" y="2724493"/>
            <a:ext cx="7117095" cy="9635056"/>
          </a:xfrm>
          <a:custGeom>
            <a:avLst/>
            <a:gdLst/>
            <a:ahLst/>
            <a:cxnLst/>
            <a:rect l="l" t="t" r="r" b="b"/>
            <a:pathLst>
              <a:path w="7117095" h="9635056">
                <a:moveTo>
                  <a:pt x="0" y="0"/>
                </a:moveTo>
                <a:lnTo>
                  <a:pt x="7117095" y="0"/>
                </a:lnTo>
                <a:lnTo>
                  <a:pt x="7117095" y="9635056"/>
                </a:lnTo>
                <a:lnTo>
                  <a:pt x="0" y="9635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0619248" y="2487356"/>
            <a:ext cx="6164047" cy="5312288"/>
          </a:xfrm>
          <a:custGeom>
            <a:avLst/>
            <a:gdLst/>
            <a:ahLst/>
            <a:cxnLst/>
            <a:rect l="l" t="t" r="r" b="b"/>
            <a:pathLst>
              <a:path w="6164047" h="5312288">
                <a:moveTo>
                  <a:pt x="0" y="0"/>
                </a:moveTo>
                <a:lnTo>
                  <a:pt x="6164046" y="0"/>
                </a:lnTo>
                <a:lnTo>
                  <a:pt x="6164046" y="5312288"/>
                </a:lnTo>
                <a:lnTo>
                  <a:pt x="0" y="5312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3109248">
            <a:off x="-1861943" y="-3395423"/>
            <a:ext cx="5016171" cy="6790846"/>
          </a:xfrm>
          <a:custGeom>
            <a:avLst/>
            <a:gdLst/>
            <a:ahLst/>
            <a:cxnLst/>
            <a:rect l="l" t="t" r="r" b="b"/>
            <a:pathLst>
              <a:path w="5016171" h="6790846">
                <a:moveTo>
                  <a:pt x="0" y="0"/>
                </a:moveTo>
                <a:lnTo>
                  <a:pt x="5016171" y="0"/>
                </a:lnTo>
                <a:lnTo>
                  <a:pt x="5016171" y="6790846"/>
                </a:lnTo>
                <a:lnTo>
                  <a:pt x="0" y="6790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703424" y="3006987"/>
            <a:ext cx="6749863" cy="134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5028" b="1">
                <a:solidFill>
                  <a:srgbClr val="2D746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Purpose of the Presentation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-3051662" y="7453049"/>
            <a:ext cx="6103323" cy="4081597"/>
          </a:xfrm>
          <a:custGeom>
            <a:avLst/>
            <a:gdLst/>
            <a:ahLst/>
            <a:cxnLst/>
            <a:rect l="l" t="t" r="r" b="b"/>
            <a:pathLst>
              <a:path w="6103323" h="4081597">
                <a:moveTo>
                  <a:pt x="0" y="0"/>
                </a:moveTo>
                <a:lnTo>
                  <a:pt x="6103324" y="0"/>
                </a:lnTo>
                <a:lnTo>
                  <a:pt x="6103324" y="4081597"/>
                </a:lnTo>
                <a:lnTo>
                  <a:pt x="0" y="40815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1703424" y="4467225"/>
            <a:ext cx="7789436" cy="479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</a:t>
            </a:r>
            <a:r>
              <a:rPr lang="en-US" sz="30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eview a deep learning framework for stock forecasting</a:t>
            </a:r>
          </a:p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Explain the architecture and methodology in simple terms</a:t>
            </a:r>
          </a:p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Highlight key contributions and research insights</a:t>
            </a:r>
          </a:p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Show how the model generates daily investment advice</a:t>
            </a:r>
          </a:p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endParaRPr lang="en-US" sz="3000" b="1" u="none" strike="noStrike">
              <a:solidFill>
                <a:srgbClr val="2D746A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8" name="Freeform 8"/>
          <p:cNvSpPr/>
          <p:nvPr/>
        </p:nvSpPr>
        <p:spPr>
          <a:xfrm flipV="1">
            <a:off x="8108695" y="2227693"/>
            <a:ext cx="2510553" cy="2350505"/>
          </a:xfrm>
          <a:custGeom>
            <a:avLst/>
            <a:gdLst/>
            <a:ahLst/>
            <a:cxnLst/>
            <a:rect l="l" t="t" r="r" b="b"/>
            <a:pathLst>
              <a:path w="2510553" h="2350505">
                <a:moveTo>
                  <a:pt x="0" y="2350505"/>
                </a:moveTo>
                <a:lnTo>
                  <a:pt x="2510553" y="2350505"/>
                </a:lnTo>
                <a:lnTo>
                  <a:pt x="2510553" y="0"/>
                </a:lnTo>
                <a:lnTo>
                  <a:pt x="0" y="0"/>
                </a:lnTo>
                <a:lnTo>
                  <a:pt x="0" y="2350505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V="1">
            <a:off x="5598142" y="9022752"/>
            <a:ext cx="2510553" cy="2350505"/>
          </a:xfrm>
          <a:custGeom>
            <a:avLst/>
            <a:gdLst/>
            <a:ahLst/>
            <a:cxnLst/>
            <a:rect l="l" t="t" r="r" b="b"/>
            <a:pathLst>
              <a:path w="2510553" h="2350505">
                <a:moveTo>
                  <a:pt x="0" y="2350505"/>
                </a:moveTo>
                <a:lnTo>
                  <a:pt x="2510553" y="2350505"/>
                </a:lnTo>
                <a:lnTo>
                  <a:pt x="2510553" y="0"/>
                </a:lnTo>
                <a:lnTo>
                  <a:pt x="0" y="0"/>
                </a:lnTo>
                <a:lnTo>
                  <a:pt x="0" y="2350505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60949" y="-177529"/>
            <a:ext cx="9104366" cy="12325406"/>
          </a:xfrm>
          <a:custGeom>
            <a:avLst/>
            <a:gdLst/>
            <a:ahLst/>
            <a:cxnLst/>
            <a:rect l="l" t="t" r="r" b="b"/>
            <a:pathLst>
              <a:path w="9104366" h="12325406">
                <a:moveTo>
                  <a:pt x="0" y="0"/>
                </a:moveTo>
                <a:lnTo>
                  <a:pt x="9104366" y="0"/>
                </a:lnTo>
                <a:lnTo>
                  <a:pt x="9104366" y="12325405"/>
                </a:lnTo>
                <a:lnTo>
                  <a:pt x="0" y="12325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2743417" y="3018556"/>
            <a:ext cx="6400583" cy="66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5028" b="1">
                <a:solidFill>
                  <a:srgbClr val="2D746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Background</a:t>
            </a:r>
          </a:p>
        </p:txBody>
      </p:sp>
      <p:sp>
        <p:nvSpPr>
          <p:cNvPr id="4" name="Freeform 4"/>
          <p:cNvSpPr/>
          <p:nvPr/>
        </p:nvSpPr>
        <p:spPr>
          <a:xfrm>
            <a:off x="11095030" y="2433711"/>
            <a:ext cx="5005719" cy="5419577"/>
          </a:xfrm>
          <a:custGeom>
            <a:avLst/>
            <a:gdLst/>
            <a:ahLst/>
            <a:cxnLst/>
            <a:rect l="l" t="t" r="r" b="b"/>
            <a:pathLst>
              <a:path w="5005719" h="5419577">
                <a:moveTo>
                  <a:pt x="0" y="0"/>
                </a:moveTo>
                <a:lnTo>
                  <a:pt x="5005718" y="0"/>
                </a:lnTo>
                <a:lnTo>
                  <a:pt x="5005718" y="5419578"/>
                </a:lnTo>
                <a:lnTo>
                  <a:pt x="0" y="5419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2743417" y="4458730"/>
            <a:ext cx="7856312" cy="5033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</a:t>
            </a:r>
            <a:r>
              <a:rPr lang="en-US" sz="32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ock markets are nonlinear and volatile.</a:t>
            </a:r>
          </a:p>
          <a:p>
            <a:pPr marL="690881" lvl="1" indent="-345440" algn="l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Most models rely solely on technical indicators and news emotion.</a:t>
            </a:r>
          </a:p>
          <a:p>
            <a:pPr marL="690881" lvl="1" indent="-345440" algn="l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Rule-based tactics don't adjust to shifting market circumstances.</a:t>
            </a:r>
          </a:p>
          <a:p>
            <a:pPr marL="690881" lvl="1" indent="-345440" algn="l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 smarter, data-driven strategy is required for credible forecasting. </a:t>
            </a:r>
          </a:p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endParaRPr lang="en-US" sz="3200" b="1" u="none" strike="noStrike">
              <a:solidFill>
                <a:srgbClr val="2D746A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6" name="Freeform 6"/>
          <p:cNvSpPr/>
          <p:nvPr/>
        </p:nvSpPr>
        <p:spPr>
          <a:xfrm flipV="1">
            <a:off x="8310506" y="-1262769"/>
            <a:ext cx="4226943" cy="3957475"/>
          </a:xfrm>
          <a:custGeom>
            <a:avLst/>
            <a:gdLst/>
            <a:ahLst/>
            <a:cxnLst/>
            <a:rect l="l" t="t" r="r" b="b"/>
            <a:pathLst>
              <a:path w="4226943" h="3957475">
                <a:moveTo>
                  <a:pt x="0" y="3957475"/>
                </a:moveTo>
                <a:lnTo>
                  <a:pt x="4226943" y="3957475"/>
                </a:lnTo>
                <a:lnTo>
                  <a:pt x="4226943" y="0"/>
                </a:lnTo>
                <a:lnTo>
                  <a:pt x="0" y="0"/>
                </a:lnTo>
                <a:lnTo>
                  <a:pt x="0" y="3957475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flipV="1">
            <a:off x="16598562" y="3904446"/>
            <a:ext cx="3168823" cy="2966810"/>
          </a:xfrm>
          <a:custGeom>
            <a:avLst/>
            <a:gdLst/>
            <a:ahLst/>
            <a:cxnLst/>
            <a:rect l="l" t="t" r="r" b="b"/>
            <a:pathLst>
              <a:path w="3168823" h="2966810">
                <a:moveTo>
                  <a:pt x="0" y="2966810"/>
                </a:moveTo>
                <a:lnTo>
                  <a:pt x="3168823" y="2966810"/>
                </a:lnTo>
                <a:lnTo>
                  <a:pt x="3168823" y="0"/>
                </a:lnTo>
                <a:lnTo>
                  <a:pt x="0" y="0"/>
                </a:lnTo>
                <a:lnTo>
                  <a:pt x="0" y="296681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3597889" y="-2814782"/>
            <a:ext cx="7848214" cy="5248493"/>
          </a:xfrm>
          <a:custGeom>
            <a:avLst/>
            <a:gdLst/>
            <a:ahLst/>
            <a:cxnLst/>
            <a:rect l="l" t="t" r="r" b="b"/>
            <a:pathLst>
              <a:path w="7848214" h="5248493">
                <a:moveTo>
                  <a:pt x="0" y="0"/>
                </a:moveTo>
                <a:lnTo>
                  <a:pt x="7848214" y="0"/>
                </a:lnTo>
                <a:lnTo>
                  <a:pt x="7848214" y="5248493"/>
                </a:lnTo>
                <a:lnTo>
                  <a:pt x="0" y="5248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7170923" y="7673542"/>
            <a:ext cx="7848214" cy="5248493"/>
          </a:xfrm>
          <a:custGeom>
            <a:avLst/>
            <a:gdLst/>
            <a:ahLst/>
            <a:cxnLst/>
            <a:rect l="l" t="t" r="r" b="b"/>
            <a:pathLst>
              <a:path w="7848214" h="5248493">
                <a:moveTo>
                  <a:pt x="0" y="0"/>
                </a:moveTo>
                <a:lnTo>
                  <a:pt x="7848214" y="0"/>
                </a:lnTo>
                <a:lnTo>
                  <a:pt x="7848214" y="5248493"/>
                </a:lnTo>
                <a:lnTo>
                  <a:pt x="0" y="5248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flipV="1">
            <a:off x="-920705" y="2176690"/>
            <a:ext cx="3168823" cy="2966810"/>
          </a:xfrm>
          <a:custGeom>
            <a:avLst/>
            <a:gdLst/>
            <a:ahLst/>
            <a:cxnLst/>
            <a:rect l="l" t="t" r="r" b="b"/>
            <a:pathLst>
              <a:path w="3168823" h="2966810">
                <a:moveTo>
                  <a:pt x="0" y="2966810"/>
                </a:moveTo>
                <a:lnTo>
                  <a:pt x="3168822" y="2966810"/>
                </a:lnTo>
                <a:lnTo>
                  <a:pt x="3168822" y="0"/>
                </a:lnTo>
                <a:lnTo>
                  <a:pt x="0" y="0"/>
                </a:lnTo>
                <a:lnTo>
                  <a:pt x="0" y="296681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TextBox 11"/>
          <p:cNvSpPr txBox="1"/>
          <p:nvPr/>
        </p:nvSpPr>
        <p:spPr>
          <a:xfrm>
            <a:off x="13615289" y="872807"/>
            <a:ext cx="898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77121" y="872807"/>
            <a:ext cx="1098847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81803" y="872807"/>
            <a:ext cx="1132830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About Us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5818184" y="1018048"/>
            <a:ext cx="87073" cy="8707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5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551948" y="1018048"/>
            <a:ext cx="87073" cy="8707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56726" y="5849777"/>
            <a:ext cx="9676298" cy="6471024"/>
          </a:xfrm>
          <a:custGeom>
            <a:avLst/>
            <a:gdLst/>
            <a:ahLst/>
            <a:cxnLst/>
            <a:rect l="l" t="t" r="r" b="b"/>
            <a:pathLst>
              <a:path w="9676298" h="6471024">
                <a:moveTo>
                  <a:pt x="0" y="0"/>
                </a:moveTo>
                <a:lnTo>
                  <a:pt x="9676298" y="0"/>
                </a:lnTo>
                <a:lnTo>
                  <a:pt x="9676298" y="6471024"/>
                </a:lnTo>
                <a:lnTo>
                  <a:pt x="0" y="647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632034" y="2884277"/>
            <a:ext cx="5654949" cy="4811848"/>
          </a:xfrm>
          <a:custGeom>
            <a:avLst/>
            <a:gdLst/>
            <a:ahLst/>
            <a:cxnLst/>
            <a:rect l="l" t="t" r="r" b="b"/>
            <a:pathLst>
              <a:path w="5654949" h="4811848">
                <a:moveTo>
                  <a:pt x="0" y="0"/>
                </a:moveTo>
                <a:lnTo>
                  <a:pt x="5654949" y="0"/>
                </a:lnTo>
                <a:lnTo>
                  <a:pt x="5654949" y="4811848"/>
                </a:lnTo>
                <a:lnTo>
                  <a:pt x="0" y="4811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flipV="1">
            <a:off x="1028700" y="-1524944"/>
            <a:ext cx="4394980" cy="4114800"/>
          </a:xfrm>
          <a:custGeom>
            <a:avLst/>
            <a:gdLst/>
            <a:ahLst/>
            <a:cxnLst/>
            <a:rect l="l" t="t" r="r" b="b"/>
            <a:pathLst>
              <a:path w="4394980" h="4114800">
                <a:moveTo>
                  <a:pt x="0" y="4114800"/>
                </a:moveTo>
                <a:lnTo>
                  <a:pt x="4394980" y="4114800"/>
                </a:lnTo>
                <a:lnTo>
                  <a:pt x="439498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3109248">
            <a:off x="16094908" y="-3395423"/>
            <a:ext cx="5016171" cy="6790846"/>
          </a:xfrm>
          <a:custGeom>
            <a:avLst/>
            <a:gdLst/>
            <a:ahLst/>
            <a:cxnLst/>
            <a:rect l="l" t="t" r="r" b="b"/>
            <a:pathLst>
              <a:path w="5016171" h="6790846">
                <a:moveTo>
                  <a:pt x="0" y="0"/>
                </a:moveTo>
                <a:lnTo>
                  <a:pt x="5016171" y="0"/>
                </a:lnTo>
                <a:lnTo>
                  <a:pt x="5016171" y="6790846"/>
                </a:lnTo>
                <a:lnTo>
                  <a:pt x="0" y="67908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flipV="1">
            <a:off x="14856674" y="7379715"/>
            <a:ext cx="2572237" cy="2408256"/>
          </a:xfrm>
          <a:custGeom>
            <a:avLst/>
            <a:gdLst/>
            <a:ahLst/>
            <a:cxnLst/>
            <a:rect l="l" t="t" r="r" b="b"/>
            <a:pathLst>
              <a:path w="2572237" h="2408256">
                <a:moveTo>
                  <a:pt x="0" y="2408257"/>
                </a:moveTo>
                <a:lnTo>
                  <a:pt x="2572236" y="2408257"/>
                </a:lnTo>
                <a:lnTo>
                  <a:pt x="2572236" y="0"/>
                </a:lnTo>
                <a:lnTo>
                  <a:pt x="0" y="0"/>
                </a:lnTo>
                <a:lnTo>
                  <a:pt x="0" y="2408257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8319572" y="2779502"/>
            <a:ext cx="7823220" cy="86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5028" b="1">
                <a:solidFill>
                  <a:srgbClr val="2D746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Research Problem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19572" y="3947972"/>
            <a:ext cx="8651465" cy="334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Lack of integration between technical, contextual, and seasonal data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Most models offer simply predictions, not investing advice.</a:t>
            </a:r>
          </a:p>
          <a:p>
            <a:pPr marL="690881" lvl="1" indent="-345440" algn="l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Stock selection frequently ignores predictive performance optimization.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39570" y="-3303001"/>
            <a:ext cx="11046391" cy="7387274"/>
          </a:xfrm>
          <a:custGeom>
            <a:avLst/>
            <a:gdLst/>
            <a:ahLst/>
            <a:cxnLst/>
            <a:rect l="l" t="t" r="r" b="b"/>
            <a:pathLst>
              <a:path w="11046391" h="7387274">
                <a:moveTo>
                  <a:pt x="0" y="0"/>
                </a:moveTo>
                <a:lnTo>
                  <a:pt x="11046391" y="0"/>
                </a:lnTo>
                <a:lnTo>
                  <a:pt x="11046391" y="7387273"/>
                </a:lnTo>
                <a:lnTo>
                  <a:pt x="0" y="738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4497821">
            <a:off x="-3841980" y="-6118808"/>
            <a:ext cx="8744340" cy="11838006"/>
          </a:xfrm>
          <a:custGeom>
            <a:avLst/>
            <a:gdLst/>
            <a:ahLst/>
            <a:cxnLst/>
            <a:rect l="l" t="t" r="r" b="b"/>
            <a:pathLst>
              <a:path w="8744340" h="11838006">
                <a:moveTo>
                  <a:pt x="0" y="0"/>
                </a:moveTo>
                <a:lnTo>
                  <a:pt x="8744341" y="0"/>
                </a:lnTo>
                <a:lnTo>
                  <a:pt x="8744341" y="11838005"/>
                </a:lnTo>
                <a:lnTo>
                  <a:pt x="0" y="118380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1755818" y="1830205"/>
            <a:ext cx="796881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2D746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Proposed Solution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9144000" y="3292834"/>
            <a:ext cx="6229870" cy="4530815"/>
          </a:xfrm>
          <a:custGeom>
            <a:avLst/>
            <a:gdLst/>
            <a:ahLst/>
            <a:cxnLst/>
            <a:rect l="l" t="t" r="r" b="b"/>
            <a:pathLst>
              <a:path w="6229870" h="4530815">
                <a:moveTo>
                  <a:pt x="0" y="0"/>
                </a:moveTo>
                <a:lnTo>
                  <a:pt x="6229870" y="0"/>
                </a:lnTo>
                <a:lnTo>
                  <a:pt x="6229870" y="4530815"/>
                </a:lnTo>
                <a:lnTo>
                  <a:pt x="0" y="45308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D"/>
          </a:p>
        </p:txBody>
      </p:sp>
      <p:grpSp>
        <p:nvGrpSpPr>
          <p:cNvPr id="6" name="Group 6"/>
          <p:cNvGrpSpPr/>
          <p:nvPr/>
        </p:nvGrpSpPr>
        <p:grpSpPr>
          <a:xfrm>
            <a:off x="1755818" y="3292834"/>
            <a:ext cx="7388182" cy="1398606"/>
            <a:chOff x="0" y="0"/>
            <a:chExt cx="1945859" cy="3683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45859" cy="368357"/>
            </a:xfrm>
            <a:custGeom>
              <a:avLst/>
              <a:gdLst/>
              <a:ahLst/>
              <a:cxnLst/>
              <a:rect l="l" t="t" r="r" b="b"/>
              <a:pathLst>
                <a:path w="1945859" h="368357">
                  <a:moveTo>
                    <a:pt x="53442" y="0"/>
                  </a:moveTo>
                  <a:lnTo>
                    <a:pt x="1892417" y="0"/>
                  </a:lnTo>
                  <a:cubicBezTo>
                    <a:pt x="1906590" y="0"/>
                    <a:pt x="1920184" y="5630"/>
                    <a:pt x="1930206" y="15653"/>
                  </a:cubicBezTo>
                  <a:cubicBezTo>
                    <a:pt x="1940228" y="25675"/>
                    <a:pt x="1945859" y="39268"/>
                    <a:pt x="1945859" y="53442"/>
                  </a:cubicBezTo>
                  <a:lnTo>
                    <a:pt x="1945859" y="314915"/>
                  </a:lnTo>
                  <a:cubicBezTo>
                    <a:pt x="1945859" y="329089"/>
                    <a:pt x="1940228" y="342682"/>
                    <a:pt x="1930206" y="352704"/>
                  </a:cubicBezTo>
                  <a:cubicBezTo>
                    <a:pt x="1920184" y="362727"/>
                    <a:pt x="1906590" y="368357"/>
                    <a:pt x="1892417" y="368357"/>
                  </a:cubicBezTo>
                  <a:lnTo>
                    <a:pt x="53442" y="368357"/>
                  </a:lnTo>
                  <a:cubicBezTo>
                    <a:pt x="39268" y="368357"/>
                    <a:pt x="25675" y="362727"/>
                    <a:pt x="15653" y="352704"/>
                  </a:cubicBezTo>
                  <a:cubicBezTo>
                    <a:pt x="5630" y="342682"/>
                    <a:pt x="0" y="329089"/>
                    <a:pt x="0" y="314915"/>
                  </a:cubicBezTo>
                  <a:lnTo>
                    <a:pt x="0" y="53442"/>
                  </a:lnTo>
                  <a:cubicBezTo>
                    <a:pt x="0" y="39268"/>
                    <a:pt x="5630" y="25675"/>
                    <a:pt x="15653" y="15653"/>
                  </a:cubicBezTo>
                  <a:cubicBezTo>
                    <a:pt x="25675" y="5630"/>
                    <a:pt x="39268" y="0"/>
                    <a:pt x="53442" y="0"/>
                  </a:cubicBezTo>
                  <a:close/>
                </a:path>
              </a:pathLst>
            </a:custGeom>
            <a:solidFill>
              <a:srgbClr val="4DA59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45859" cy="406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46824" y="3642569"/>
            <a:ext cx="722945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 three-part unified framework: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6824" y="4824503"/>
            <a:ext cx="6792747" cy="417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LSTM-based model for forecasting daily return (DR)</a:t>
            </a: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Multivariate time series input: price + indicators + seasonality + news.</a:t>
            </a:r>
          </a:p>
          <a:p>
            <a:pPr marL="647698" lvl="1" indent="-323849" algn="l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b="1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Advice module to select top-k assets daily based on expected DR and confidence. </a:t>
            </a:r>
          </a:p>
        </p:txBody>
      </p:sp>
      <p:sp>
        <p:nvSpPr>
          <p:cNvPr id="11" name="Freeform 11"/>
          <p:cNvSpPr/>
          <p:nvPr/>
        </p:nvSpPr>
        <p:spPr>
          <a:xfrm rot="4497821">
            <a:off x="12887130" y="6475177"/>
            <a:ext cx="8744340" cy="11838006"/>
          </a:xfrm>
          <a:custGeom>
            <a:avLst/>
            <a:gdLst/>
            <a:ahLst/>
            <a:cxnLst/>
            <a:rect l="l" t="t" r="r" b="b"/>
            <a:pathLst>
              <a:path w="8744340" h="11838006">
                <a:moveTo>
                  <a:pt x="0" y="0"/>
                </a:moveTo>
                <a:lnTo>
                  <a:pt x="8744340" y="0"/>
                </a:lnTo>
                <a:lnTo>
                  <a:pt x="8744340" y="11838006"/>
                </a:lnTo>
                <a:lnTo>
                  <a:pt x="0" y="11838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flipV="1">
            <a:off x="15356868" y="1340000"/>
            <a:ext cx="2931132" cy="2744272"/>
          </a:xfrm>
          <a:custGeom>
            <a:avLst/>
            <a:gdLst/>
            <a:ahLst/>
            <a:cxnLst/>
            <a:rect l="l" t="t" r="r" b="b"/>
            <a:pathLst>
              <a:path w="2931132" h="2744272">
                <a:moveTo>
                  <a:pt x="0" y="2744272"/>
                </a:moveTo>
                <a:lnTo>
                  <a:pt x="2931132" y="2744272"/>
                </a:lnTo>
                <a:lnTo>
                  <a:pt x="2931132" y="0"/>
                </a:lnTo>
                <a:lnTo>
                  <a:pt x="0" y="0"/>
                </a:lnTo>
                <a:lnTo>
                  <a:pt x="0" y="2744272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 flipV="1">
            <a:off x="-984308" y="6993280"/>
            <a:ext cx="2931132" cy="2744272"/>
          </a:xfrm>
          <a:custGeom>
            <a:avLst/>
            <a:gdLst/>
            <a:ahLst/>
            <a:cxnLst/>
            <a:rect l="l" t="t" r="r" b="b"/>
            <a:pathLst>
              <a:path w="2931132" h="2744272">
                <a:moveTo>
                  <a:pt x="0" y="2744271"/>
                </a:moveTo>
                <a:lnTo>
                  <a:pt x="2931132" y="2744271"/>
                </a:lnTo>
                <a:lnTo>
                  <a:pt x="2931132" y="0"/>
                </a:lnTo>
                <a:lnTo>
                  <a:pt x="0" y="0"/>
                </a:lnTo>
                <a:lnTo>
                  <a:pt x="0" y="2744271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372477" y="-2552297"/>
            <a:ext cx="10837340" cy="14671489"/>
          </a:xfrm>
          <a:custGeom>
            <a:avLst/>
            <a:gdLst/>
            <a:ahLst/>
            <a:cxnLst/>
            <a:rect l="l" t="t" r="r" b="b"/>
            <a:pathLst>
              <a:path w="10837340" h="14671489">
                <a:moveTo>
                  <a:pt x="0" y="0"/>
                </a:moveTo>
                <a:lnTo>
                  <a:pt x="10837340" y="0"/>
                </a:lnTo>
                <a:lnTo>
                  <a:pt x="10837340" y="14671489"/>
                </a:lnTo>
                <a:lnTo>
                  <a:pt x="0" y="146714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flipV="1">
            <a:off x="15145829" y="8223379"/>
            <a:ext cx="4226943" cy="3957475"/>
          </a:xfrm>
          <a:custGeom>
            <a:avLst/>
            <a:gdLst/>
            <a:ahLst/>
            <a:cxnLst/>
            <a:rect l="l" t="t" r="r" b="b"/>
            <a:pathLst>
              <a:path w="4226943" h="3957475">
                <a:moveTo>
                  <a:pt x="0" y="3957476"/>
                </a:moveTo>
                <a:lnTo>
                  <a:pt x="4226942" y="3957476"/>
                </a:lnTo>
                <a:lnTo>
                  <a:pt x="4226942" y="0"/>
                </a:lnTo>
                <a:lnTo>
                  <a:pt x="0" y="0"/>
                </a:lnTo>
                <a:lnTo>
                  <a:pt x="0" y="395747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3299913" y="2258894"/>
            <a:ext cx="1168817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2D746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System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30573" y="3843213"/>
            <a:ext cx="719717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</a:t>
            </a:r>
            <a:r>
              <a:rPr lang="en-US" sz="35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ree Main Modules:</a:t>
            </a:r>
          </a:p>
        </p:txBody>
      </p:sp>
      <p:sp>
        <p:nvSpPr>
          <p:cNvPr id="6" name="Freeform 6"/>
          <p:cNvSpPr/>
          <p:nvPr/>
        </p:nvSpPr>
        <p:spPr>
          <a:xfrm>
            <a:off x="2276592" y="4108579"/>
            <a:ext cx="5178810" cy="4114800"/>
          </a:xfrm>
          <a:custGeom>
            <a:avLst/>
            <a:gdLst/>
            <a:ahLst/>
            <a:cxnLst/>
            <a:rect l="l" t="t" r="r" b="b"/>
            <a:pathLst>
              <a:path w="5178810" h="4114800">
                <a:moveTo>
                  <a:pt x="0" y="0"/>
                </a:moveTo>
                <a:lnTo>
                  <a:pt x="5178810" y="0"/>
                </a:lnTo>
                <a:lnTo>
                  <a:pt x="5178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1295786" y="7662753"/>
            <a:ext cx="7848214" cy="5248493"/>
          </a:xfrm>
          <a:custGeom>
            <a:avLst/>
            <a:gdLst/>
            <a:ahLst/>
            <a:cxnLst/>
            <a:rect l="l" t="t" r="r" b="b"/>
            <a:pathLst>
              <a:path w="7848214" h="5248493">
                <a:moveTo>
                  <a:pt x="0" y="0"/>
                </a:moveTo>
                <a:lnTo>
                  <a:pt x="7848214" y="0"/>
                </a:lnTo>
                <a:lnTo>
                  <a:pt x="7848214" y="5248494"/>
                </a:lnTo>
                <a:lnTo>
                  <a:pt x="0" y="52484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flipV="1">
            <a:off x="-607853" y="1028700"/>
            <a:ext cx="2510553" cy="2350505"/>
          </a:xfrm>
          <a:custGeom>
            <a:avLst/>
            <a:gdLst/>
            <a:ahLst/>
            <a:cxnLst/>
            <a:rect l="l" t="t" r="r" b="b"/>
            <a:pathLst>
              <a:path w="2510553" h="2350505">
                <a:moveTo>
                  <a:pt x="0" y="2350505"/>
                </a:moveTo>
                <a:lnTo>
                  <a:pt x="2510552" y="2350505"/>
                </a:lnTo>
                <a:lnTo>
                  <a:pt x="2510552" y="0"/>
                </a:lnTo>
                <a:lnTo>
                  <a:pt x="0" y="0"/>
                </a:lnTo>
                <a:lnTo>
                  <a:pt x="0" y="2350505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TextBox 9"/>
          <p:cNvSpPr txBox="1"/>
          <p:nvPr/>
        </p:nvSpPr>
        <p:spPr>
          <a:xfrm>
            <a:off x="13615289" y="872807"/>
            <a:ext cx="898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77121" y="872807"/>
            <a:ext cx="1098847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81803" y="872807"/>
            <a:ext cx="1132830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About Us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818184" y="1018048"/>
            <a:ext cx="87073" cy="870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551948" y="1018048"/>
            <a:ext cx="87073" cy="8707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025264" y="9022752"/>
            <a:ext cx="1190139" cy="471095"/>
            <a:chOff x="0" y="0"/>
            <a:chExt cx="313452" cy="12407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3452" cy="124074"/>
            </a:xfrm>
            <a:custGeom>
              <a:avLst/>
              <a:gdLst/>
              <a:ahLst/>
              <a:cxnLst/>
              <a:rect l="l" t="t" r="r" b="b"/>
              <a:pathLst>
                <a:path w="313452" h="124074">
                  <a:moveTo>
                    <a:pt x="62037" y="0"/>
                  </a:moveTo>
                  <a:lnTo>
                    <a:pt x="251415" y="0"/>
                  </a:lnTo>
                  <a:cubicBezTo>
                    <a:pt x="267868" y="0"/>
                    <a:pt x="283648" y="6536"/>
                    <a:pt x="295282" y="18170"/>
                  </a:cubicBezTo>
                  <a:cubicBezTo>
                    <a:pt x="306916" y="29805"/>
                    <a:pt x="313452" y="45584"/>
                    <a:pt x="313452" y="62037"/>
                  </a:cubicBezTo>
                  <a:lnTo>
                    <a:pt x="313452" y="62037"/>
                  </a:lnTo>
                  <a:cubicBezTo>
                    <a:pt x="313452" y="78491"/>
                    <a:pt x="306916" y="94270"/>
                    <a:pt x="295282" y="105904"/>
                  </a:cubicBezTo>
                  <a:cubicBezTo>
                    <a:pt x="283648" y="117538"/>
                    <a:pt x="267868" y="124074"/>
                    <a:pt x="251415" y="124074"/>
                  </a:cubicBezTo>
                  <a:lnTo>
                    <a:pt x="62037" y="124074"/>
                  </a:lnTo>
                  <a:cubicBezTo>
                    <a:pt x="45584" y="124074"/>
                    <a:pt x="29805" y="117538"/>
                    <a:pt x="18170" y="105904"/>
                  </a:cubicBezTo>
                  <a:cubicBezTo>
                    <a:pt x="6536" y="94270"/>
                    <a:pt x="0" y="78491"/>
                    <a:pt x="0" y="62037"/>
                  </a:cubicBezTo>
                  <a:lnTo>
                    <a:pt x="0" y="62037"/>
                  </a:lnTo>
                  <a:cubicBezTo>
                    <a:pt x="0" y="45584"/>
                    <a:pt x="6536" y="29805"/>
                    <a:pt x="18170" y="18170"/>
                  </a:cubicBezTo>
                  <a:cubicBezTo>
                    <a:pt x="29805" y="6536"/>
                    <a:pt x="45584" y="0"/>
                    <a:pt x="62037" y="0"/>
                  </a:cubicBezTo>
                  <a:close/>
                </a:path>
              </a:pathLst>
            </a:custGeom>
            <a:solidFill>
              <a:srgbClr val="4DA59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13452" cy="162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6054169" y="9102407"/>
            <a:ext cx="113232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Page 05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4535378"/>
            <a:ext cx="7197176" cy="555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 Ingestion: OHLCV, technical indicato</a:t>
            </a:r>
            <a:r>
              <a:rPr lang="en-US" sz="35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rs, seasonal one-hot, news sentiment</a:t>
            </a:r>
          </a:p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Forecasting Unit: LSTM-based predictor for next-day Daily Return (DR)</a:t>
            </a:r>
          </a:p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 u="none" strike="noStrike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Advice Unit: Selects best-performing stocks based on DR &amp; model reliability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20765">
            <a:off x="14164464" y="-2317756"/>
            <a:ext cx="7117095" cy="9635056"/>
          </a:xfrm>
          <a:custGeom>
            <a:avLst/>
            <a:gdLst/>
            <a:ahLst/>
            <a:cxnLst/>
            <a:rect l="l" t="t" r="r" b="b"/>
            <a:pathLst>
              <a:path w="7117095" h="9635056">
                <a:moveTo>
                  <a:pt x="0" y="0"/>
                </a:moveTo>
                <a:lnTo>
                  <a:pt x="7117095" y="0"/>
                </a:lnTo>
                <a:lnTo>
                  <a:pt x="7117095" y="9635056"/>
                </a:lnTo>
                <a:lnTo>
                  <a:pt x="0" y="9635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3109248">
            <a:off x="-1861943" y="-3395423"/>
            <a:ext cx="5016171" cy="6790846"/>
          </a:xfrm>
          <a:custGeom>
            <a:avLst/>
            <a:gdLst/>
            <a:ahLst/>
            <a:cxnLst/>
            <a:rect l="l" t="t" r="r" b="b"/>
            <a:pathLst>
              <a:path w="5016171" h="6790846">
                <a:moveTo>
                  <a:pt x="0" y="0"/>
                </a:moveTo>
                <a:lnTo>
                  <a:pt x="5016171" y="0"/>
                </a:lnTo>
                <a:lnTo>
                  <a:pt x="5016171" y="6790846"/>
                </a:lnTo>
                <a:lnTo>
                  <a:pt x="0" y="6790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3051662" y="2379219"/>
            <a:ext cx="6749863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0"/>
              </a:lnSpc>
            </a:pPr>
            <a:r>
              <a:rPr lang="en-US" sz="6000" b="1">
                <a:solidFill>
                  <a:srgbClr val="2D746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Input Features</a:t>
            </a:r>
          </a:p>
        </p:txBody>
      </p:sp>
      <p:sp>
        <p:nvSpPr>
          <p:cNvPr id="5" name="Freeform 5"/>
          <p:cNvSpPr/>
          <p:nvPr/>
        </p:nvSpPr>
        <p:spPr>
          <a:xfrm>
            <a:off x="-3051662" y="7453049"/>
            <a:ext cx="6103323" cy="4081597"/>
          </a:xfrm>
          <a:custGeom>
            <a:avLst/>
            <a:gdLst/>
            <a:ahLst/>
            <a:cxnLst/>
            <a:rect l="l" t="t" r="r" b="b"/>
            <a:pathLst>
              <a:path w="6103323" h="4081597">
                <a:moveTo>
                  <a:pt x="0" y="0"/>
                </a:moveTo>
                <a:lnTo>
                  <a:pt x="6103324" y="0"/>
                </a:lnTo>
                <a:lnTo>
                  <a:pt x="6103324" y="4081597"/>
                </a:lnTo>
                <a:lnTo>
                  <a:pt x="0" y="4081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flipV="1">
            <a:off x="15627048" y="8083047"/>
            <a:ext cx="2510553" cy="2350505"/>
          </a:xfrm>
          <a:custGeom>
            <a:avLst/>
            <a:gdLst/>
            <a:ahLst/>
            <a:cxnLst/>
            <a:rect l="l" t="t" r="r" b="b"/>
            <a:pathLst>
              <a:path w="2510553" h="2350505">
                <a:moveTo>
                  <a:pt x="0" y="2350506"/>
                </a:moveTo>
                <a:lnTo>
                  <a:pt x="2510553" y="2350506"/>
                </a:lnTo>
                <a:lnTo>
                  <a:pt x="2510553" y="0"/>
                </a:lnTo>
                <a:lnTo>
                  <a:pt x="0" y="0"/>
                </a:lnTo>
                <a:lnTo>
                  <a:pt x="0" y="235050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flipV="1">
            <a:off x="6250933" y="-881665"/>
            <a:ext cx="2510553" cy="2350505"/>
          </a:xfrm>
          <a:custGeom>
            <a:avLst/>
            <a:gdLst/>
            <a:ahLst/>
            <a:cxnLst/>
            <a:rect l="l" t="t" r="r" b="b"/>
            <a:pathLst>
              <a:path w="2510553" h="2350505">
                <a:moveTo>
                  <a:pt x="0" y="2350505"/>
                </a:moveTo>
                <a:lnTo>
                  <a:pt x="2510553" y="2350505"/>
                </a:lnTo>
                <a:lnTo>
                  <a:pt x="2510553" y="0"/>
                </a:lnTo>
                <a:lnTo>
                  <a:pt x="0" y="0"/>
                </a:lnTo>
                <a:lnTo>
                  <a:pt x="0" y="2350505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059C5BB-DADC-A4B3-31CC-D5D8BEFA8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241970"/>
              </p:ext>
            </p:extLst>
          </p:nvPr>
        </p:nvGraphicFramePr>
        <p:xfrm>
          <a:off x="3226286" y="3802638"/>
          <a:ext cx="11430000" cy="4543060"/>
        </p:xfrm>
        <a:graphic>
          <a:graphicData uri="http://schemas.openxmlformats.org/drawingml/2006/table">
            <a:tbl>
              <a:tblPr/>
              <a:tblGrid>
                <a:gridCol w="5715000">
                  <a:extLst>
                    <a:ext uri="{9D8B030D-6E8A-4147-A177-3AD203B41FA5}">
                      <a16:colId xmlns:a16="http://schemas.microsoft.com/office/drawing/2014/main" val="3831522798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3861249252"/>
                    </a:ext>
                  </a:extLst>
                </a:gridCol>
              </a:tblGrid>
              <a:tr h="7170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3200" b="1">
                          <a:solidFill>
                            <a:srgbClr val="2D746A"/>
                          </a:solidFill>
                          <a:effectLst/>
                        </a:rPr>
                        <a:t>Feature Type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3200" b="1">
                          <a:solidFill>
                            <a:srgbClr val="2D746A"/>
                          </a:solidFill>
                          <a:effectLst/>
                        </a:rPr>
                        <a:t>Examples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790358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3200" b="1">
                          <a:solidFill>
                            <a:srgbClr val="2D746A"/>
                          </a:solidFill>
                          <a:effectLst/>
                        </a:rPr>
                        <a:t>Price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b="1">
                          <a:solidFill>
                            <a:srgbClr val="2D746A"/>
                          </a:solidFill>
                          <a:effectLst/>
                        </a:rPr>
                        <a:t>Open, High, Low, Close, Volume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728082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3200" b="1">
                          <a:solidFill>
                            <a:srgbClr val="2D746A"/>
                          </a:solidFill>
                          <a:effectLst/>
                        </a:rPr>
                        <a:t>Technical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3200" b="1" dirty="0">
                          <a:solidFill>
                            <a:srgbClr val="2D746A"/>
                          </a:solidFill>
                          <a:effectLst/>
                        </a:rPr>
                        <a:t>AO, RSI, ATR, ADX, Aroon, Previous DR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596462"/>
                  </a:ext>
                </a:extLst>
              </a:tr>
              <a:tr h="7170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3200" b="1">
                          <a:solidFill>
                            <a:srgbClr val="2D746A"/>
                          </a:solidFill>
                          <a:effectLst/>
                        </a:rPr>
                        <a:t>Seasonal (1-hot)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b="1">
                          <a:solidFill>
                            <a:srgbClr val="2D746A"/>
                          </a:solidFill>
                          <a:effectLst/>
                        </a:rPr>
                        <a:t>Day of Week, Month, Quarter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723223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3200" b="1" dirty="0">
                          <a:solidFill>
                            <a:srgbClr val="2D746A"/>
                          </a:solidFill>
                          <a:effectLst/>
                        </a:rPr>
                        <a:t>News (optional)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b="1" dirty="0">
                          <a:solidFill>
                            <a:srgbClr val="2D746A"/>
                          </a:solidFill>
                          <a:effectLst/>
                        </a:rPr>
                        <a:t>Daily news count, Sentiment score per asset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419614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880D2389-3735-55D0-9943-AD8AC6BC9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8275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20765">
            <a:off x="8469424" y="-5488100"/>
            <a:ext cx="7117095" cy="9635056"/>
          </a:xfrm>
          <a:custGeom>
            <a:avLst/>
            <a:gdLst/>
            <a:ahLst/>
            <a:cxnLst/>
            <a:rect l="l" t="t" r="r" b="b"/>
            <a:pathLst>
              <a:path w="7117095" h="9635056">
                <a:moveTo>
                  <a:pt x="0" y="0"/>
                </a:moveTo>
                <a:lnTo>
                  <a:pt x="7117095" y="0"/>
                </a:lnTo>
                <a:lnTo>
                  <a:pt x="7117095" y="9635056"/>
                </a:lnTo>
                <a:lnTo>
                  <a:pt x="0" y="9635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3109248">
            <a:off x="-2177197" y="5862877"/>
            <a:ext cx="5016171" cy="6790846"/>
          </a:xfrm>
          <a:custGeom>
            <a:avLst/>
            <a:gdLst/>
            <a:ahLst/>
            <a:cxnLst/>
            <a:rect l="l" t="t" r="r" b="b"/>
            <a:pathLst>
              <a:path w="5016171" h="6790846">
                <a:moveTo>
                  <a:pt x="0" y="0"/>
                </a:moveTo>
                <a:lnTo>
                  <a:pt x="5016171" y="0"/>
                </a:lnTo>
                <a:lnTo>
                  <a:pt x="5016171" y="6790846"/>
                </a:lnTo>
                <a:lnTo>
                  <a:pt x="0" y="6790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2012126" y="2086071"/>
            <a:ext cx="12129856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0"/>
              </a:lnSpc>
            </a:pPr>
            <a:r>
              <a:rPr lang="en-US" sz="6000" b="1">
                <a:solidFill>
                  <a:srgbClr val="2D746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LSTM Model Architecture</a:t>
            </a:r>
          </a:p>
        </p:txBody>
      </p:sp>
      <p:sp>
        <p:nvSpPr>
          <p:cNvPr id="5" name="Freeform 5"/>
          <p:cNvSpPr/>
          <p:nvPr/>
        </p:nvSpPr>
        <p:spPr>
          <a:xfrm>
            <a:off x="16689643" y="812587"/>
            <a:ext cx="6103323" cy="4081597"/>
          </a:xfrm>
          <a:custGeom>
            <a:avLst/>
            <a:gdLst/>
            <a:ahLst/>
            <a:cxnLst/>
            <a:rect l="l" t="t" r="r" b="b"/>
            <a:pathLst>
              <a:path w="6103323" h="4081597">
                <a:moveTo>
                  <a:pt x="0" y="0"/>
                </a:moveTo>
                <a:lnTo>
                  <a:pt x="6103323" y="0"/>
                </a:lnTo>
                <a:lnTo>
                  <a:pt x="6103323" y="4081598"/>
                </a:lnTo>
                <a:lnTo>
                  <a:pt x="0" y="4081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flipV="1">
            <a:off x="17032724" y="9051709"/>
            <a:ext cx="2510553" cy="2350505"/>
          </a:xfrm>
          <a:custGeom>
            <a:avLst/>
            <a:gdLst/>
            <a:ahLst/>
            <a:cxnLst/>
            <a:rect l="l" t="t" r="r" b="b"/>
            <a:pathLst>
              <a:path w="2510553" h="2350505">
                <a:moveTo>
                  <a:pt x="0" y="2350505"/>
                </a:moveTo>
                <a:lnTo>
                  <a:pt x="2510552" y="2350505"/>
                </a:lnTo>
                <a:lnTo>
                  <a:pt x="2510552" y="0"/>
                </a:lnTo>
                <a:lnTo>
                  <a:pt x="0" y="0"/>
                </a:lnTo>
                <a:lnTo>
                  <a:pt x="0" y="2350505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flipV="1">
            <a:off x="6250933" y="-881665"/>
            <a:ext cx="2510553" cy="2350505"/>
          </a:xfrm>
          <a:custGeom>
            <a:avLst/>
            <a:gdLst/>
            <a:ahLst/>
            <a:cxnLst/>
            <a:rect l="l" t="t" r="r" b="b"/>
            <a:pathLst>
              <a:path w="2510553" h="2350505">
                <a:moveTo>
                  <a:pt x="0" y="2350505"/>
                </a:moveTo>
                <a:lnTo>
                  <a:pt x="2510553" y="2350505"/>
                </a:lnTo>
                <a:lnTo>
                  <a:pt x="2510553" y="0"/>
                </a:lnTo>
                <a:lnTo>
                  <a:pt x="0" y="0"/>
                </a:lnTo>
                <a:lnTo>
                  <a:pt x="0" y="2350505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TextBox 9"/>
          <p:cNvSpPr txBox="1"/>
          <p:nvPr/>
        </p:nvSpPr>
        <p:spPr>
          <a:xfrm>
            <a:off x="3499010" y="7956334"/>
            <a:ext cx="12605028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Loss: MSE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Optimizer: Adam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Output: Predicted Daily Return (%)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D74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Transforms past multivariate sequences into a single numeric forecast.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D427DC4-14C0-F06C-9645-97C84CC0A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310799"/>
              </p:ext>
            </p:extLst>
          </p:nvPr>
        </p:nvGraphicFramePr>
        <p:xfrm>
          <a:off x="2561898" y="3456153"/>
          <a:ext cx="11580084" cy="4201945"/>
        </p:xfrm>
        <a:graphic>
          <a:graphicData uri="http://schemas.openxmlformats.org/drawingml/2006/table">
            <a:tbl>
              <a:tblPr/>
              <a:tblGrid>
                <a:gridCol w="2895021">
                  <a:extLst>
                    <a:ext uri="{9D8B030D-6E8A-4147-A177-3AD203B41FA5}">
                      <a16:colId xmlns:a16="http://schemas.microsoft.com/office/drawing/2014/main" val="500769290"/>
                    </a:ext>
                  </a:extLst>
                </a:gridCol>
                <a:gridCol w="2895021">
                  <a:extLst>
                    <a:ext uri="{9D8B030D-6E8A-4147-A177-3AD203B41FA5}">
                      <a16:colId xmlns:a16="http://schemas.microsoft.com/office/drawing/2014/main" val="371270731"/>
                    </a:ext>
                  </a:extLst>
                </a:gridCol>
                <a:gridCol w="2895021">
                  <a:extLst>
                    <a:ext uri="{9D8B030D-6E8A-4147-A177-3AD203B41FA5}">
                      <a16:colId xmlns:a16="http://schemas.microsoft.com/office/drawing/2014/main" val="16299430"/>
                    </a:ext>
                  </a:extLst>
                </a:gridCol>
                <a:gridCol w="2895021">
                  <a:extLst>
                    <a:ext uri="{9D8B030D-6E8A-4147-A177-3AD203B41FA5}">
                      <a16:colId xmlns:a16="http://schemas.microsoft.com/office/drawing/2014/main" val="2908645439"/>
                    </a:ext>
                  </a:extLst>
                </a:gridCol>
              </a:tblGrid>
              <a:tr h="8403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 dirty="0">
                          <a:solidFill>
                            <a:srgbClr val="2D746A"/>
                          </a:solidFill>
                          <a:effectLst/>
                        </a:rPr>
                        <a:t>Layer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>
                          <a:solidFill>
                            <a:srgbClr val="2D746A"/>
                          </a:solidFill>
                          <a:effectLst/>
                        </a:rPr>
                        <a:t>Type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>
                          <a:solidFill>
                            <a:srgbClr val="2D746A"/>
                          </a:solidFill>
                          <a:effectLst/>
                        </a:rPr>
                        <a:t>Output Shape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>
                          <a:solidFill>
                            <a:srgbClr val="2D746A"/>
                          </a:solidFill>
                          <a:effectLst/>
                        </a:rPr>
                        <a:t>Activation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97424"/>
                  </a:ext>
                </a:extLst>
              </a:tr>
              <a:tr h="8403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 dirty="0">
                          <a:solidFill>
                            <a:srgbClr val="2D746A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>
                          <a:solidFill>
                            <a:srgbClr val="2D746A"/>
                          </a:solidFill>
                          <a:effectLst/>
                        </a:rPr>
                        <a:t>LSTM(128)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>
                          <a:solidFill>
                            <a:srgbClr val="2D746A"/>
                          </a:solidFill>
                          <a:effectLst/>
                        </a:rPr>
                        <a:t>(None, 128)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>
                          <a:solidFill>
                            <a:srgbClr val="2D746A"/>
                          </a:solidFill>
                          <a:effectLst/>
                        </a:rPr>
                        <a:t>tanh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918789"/>
                  </a:ext>
                </a:extLst>
              </a:tr>
              <a:tr h="8403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>
                          <a:solidFill>
                            <a:srgbClr val="2D746A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>
                          <a:solidFill>
                            <a:srgbClr val="2D746A"/>
                          </a:solidFill>
                          <a:effectLst/>
                        </a:rPr>
                        <a:t>Dropout(0.2)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>
                          <a:solidFill>
                            <a:srgbClr val="2D746A"/>
                          </a:solidFill>
                          <a:effectLst/>
                        </a:rPr>
                        <a:t>(None, 128)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>
                          <a:solidFill>
                            <a:srgbClr val="2D746A"/>
                          </a:solidFill>
                          <a:effectLst/>
                        </a:rPr>
                        <a:t>–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530201"/>
                  </a:ext>
                </a:extLst>
              </a:tr>
              <a:tr h="8403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>
                          <a:solidFill>
                            <a:srgbClr val="2D746A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>
                          <a:solidFill>
                            <a:srgbClr val="2D746A"/>
                          </a:solidFill>
                          <a:effectLst/>
                        </a:rPr>
                        <a:t>Dense(128)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>
                          <a:solidFill>
                            <a:srgbClr val="2D746A"/>
                          </a:solidFill>
                          <a:effectLst/>
                        </a:rPr>
                        <a:t>(None, 128)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>
                          <a:solidFill>
                            <a:srgbClr val="2D746A"/>
                          </a:solidFill>
                          <a:effectLst/>
                        </a:rPr>
                        <a:t>ReLU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186553"/>
                  </a:ext>
                </a:extLst>
              </a:tr>
              <a:tr h="8403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>
                          <a:solidFill>
                            <a:srgbClr val="2D746A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>
                          <a:solidFill>
                            <a:srgbClr val="2D746A"/>
                          </a:solidFill>
                          <a:effectLst/>
                        </a:rPr>
                        <a:t>Dense(1)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>
                          <a:solidFill>
                            <a:srgbClr val="2D746A"/>
                          </a:solidFill>
                          <a:effectLst/>
                        </a:rPr>
                        <a:t>(None, 1)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 dirty="0">
                          <a:solidFill>
                            <a:srgbClr val="2D746A"/>
                          </a:solidFill>
                          <a:effectLst/>
                        </a:rPr>
                        <a:t>Linear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253738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868F03AE-8F8D-BDF2-3CF4-209FA8A96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1898" y="3456781"/>
            <a:ext cx="2573352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6054" y="-1758368"/>
            <a:ext cx="7848214" cy="5248493"/>
          </a:xfrm>
          <a:custGeom>
            <a:avLst/>
            <a:gdLst/>
            <a:ahLst/>
            <a:cxnLst/>
            <a:rect l="l" t="t" r="r" b="b"/>
            <a:pathLst>
              <a:path w="7848214" h="5248493">
                <a:moveTo>
                  <a:pt x="0" y="0"/>
                </a:moveTo>
                <a:lnTo>
                  <a:pt x="7848214" y="0"/>
                </a:lnTo>
                <a:lnTo>
                  <a:pt x="7848214" y="5248493"/>
                </a:lnTo>
                <a:lnTo>
                  <a:pt x="0" y="5248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-3876877" y="865878"/>
            <a:ext cx="9104366" cy="12325406"/>
          </a:xfrm>
          <a:custGeom>
            <a:avLst/>
            <a:gdLst/>
            <a:ahLst/>
            <a:cxnLst/>
            <a:rect l="l" t="t" r="r" b="b"/>
            <a:pathLst>
              <a:path w="9104366" h="12325406">
                <a:moveTo>
                  <a:pt x="0" y="0"/>
                </a:moveTo>
                <a:lnTo>
                  <a:pt x="9104366" y="0"/>
                </a:lnTo>
                <a:lnTo>
                  <a:pt x="9104366" y="12325406"/>
                </a:lnTo>
                <a:lnTo>
                  <a:pt x="0" y="12325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946824" y="2913781"/>
            <a:ext cx="5657850" cy="4114800"/>
          </a:xfrm>
          <a:custGeom>
            <a:avLst/>
            <a:gdLst/>
            <a:ahLst/>
            <a:cxnLst/>
            <a:rect l="l" t="t" r="r" b="b"/>
            <a:pathLst>
              <a:path w="5657850" h="4114800">
                <a:moveTo>
                  <a:pt x="0" y="0"/>
                </a:moveTo>
                <a:lnTo>
                  <a:pt x="5657850" y="0"/>
                </a:lnTo>
                <a:lnTo>
                  <a:pt x="56578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-3497871">
            <a:off x="17532307" y="2007179"/>
            <a:ext cx="4633392" cy="6272642"/>
          </a:xfrm>
          <a:custGeom>
            <a:avLst/>
            <a:gdLst/>
            <a:ahLst/>
            <a:cxnLst/>
            <a:rect l="l" t="t" r="r" b="b"/>
            <a:pathLst>
              <a:path w="4633392" h="6272642">
                <a:moveTo>
                  <a:pt x="0" y="0"/>
                </a:moveTo>
                <a:lnTo>
                  <a:pt x="4633392" y="0"/>
                </a:lnTo>
                <a:lnTo>
                  <a:pt x="4633392" y="6272642"/>
                </a:lnTo>
                <a:lnTo>
                  <a:pt x="0" y="6272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flipV="1">
            <a:off x="-596211" y="7101965"/>
            <a:ext cx="2543035" cy="2380917"/>
          </a:xfrm>
          <a:custGeom>
            <a:avLst/>
            <a:gdLst/>
            <a:ahLst/>
            <a:cxnLst/>
            <a:rect l="l" t="t" r="r" b="b"/>
            <a:pathLst>
              <a:path w="2543035" h="2380917">
                <a:moveTo>
                  <a:pt x="0" y="2380916"/>
                </a:moveTo>
                <a:lnTo>
                  <a:pt x="2543035" y="2380916"/>
                </a:lnTo>
                <a:lnTo>
                  <a:pt x="2543035" y="0"/>
                </a:lnTo>
                <a:lnTo>
                  <a:pt x="0" y="0"/>
                </a:lnTo>
                <a:lnTo>
                  <a:pt x="0" y="2380916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flipV="1">
            <a:off x="14691698" y="-892994"/>
            <a:ext cx="2543035" cy="2380917"/>
          </a:xfrm>
          <a:custGeom>
            <a:avLst/>
            <a:gdLst/>
            <a:ahLst/>
            <a:cxnLst/>
            <a:rect l="l" t="t" r="r" b="b"/>
            <a:pathLst>
              <a:path w="2543035" h="2380917">
                <a:moveTo>
                  <a:pt x="0" y="2380916"/>
                </a:moveTo>
                <a:lnTo>
                  <a:pt x="2543036" y="2380916"/>
                </a:lnTo>
                <a:lnTo>
                  <a:pt x="2543036" y="0"/>
                </a:lnTo>
                <a:lnTo>
                  <a:pt x="0" y="0"/>
                </a:lnTo>
                <a:lnTo>
                  <a:pt x="0" y="2380916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4019698" y="8427204"/>
            <a:ext cx="7848214" cy="5248493"/>
          </a:xfrm>
          <a:custGeom>
            <a:avLst/>
            <a:gdLst/>
            <a:ahLst/>
            <a:cxnLst/>
            <a:rect l="l" t="t" r="r" b="b"/>
            <a:pathLst>
              <a:path w="7848214" h="5248493">
                <a:moveTo>
                  <a:pt x="0" y="0"/>
                </a:moveTo>
                <a:lnTo>
                  <a:pt x="7848214" y="0"/>
                </a:lnTo>
                <a:lnTo>
                  <a:pt x="7848214" y="5248493"/>
                </a:lnTo>
                <a:lnTo>
                  <a:pt x="0" y="5248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8802114" y="4006346"/>
            <a:ext cx="5963662" cy="1372020"/>
          </a:xfrm>
          <a:custGeom>
            <a:avLst/>
            <a:gdLst/>
            <a:ahLst/>
            <a:cxnLst/>
            <a:rect l="l" t="t" r="r" b="b"/>
            <a:pathLst>
              <a:path w="5963662" h="1372020">
                <a:moveTo>
                  <a:pt x="0" y="0"/>
                </a:moveTo>
                <a:lnTo>
                  <a:pt x="5963662" y="0"/>
                </a:lnTo>
                <a:lnTo>
                  <a:pt x="5963662" y="1372021"/>
                </a:lnTo>
                <a:lnTo>
                  <a:pt x="0" y="13720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09" r="-140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8709133" y="2373564"/>
            <a:ext cx="8525600" cy="1483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0"/>
              </a:lnSpc>
            </a:pPr>
            <a:r>
              <a:rPr lang="en-US" sz="6000" b="1">
                <a:solidFill>
                  <a:srgbClr val="2D746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Prediction Target: Daily Return (DR)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02114" y="5782093"/>
            <a:ext cx="6664144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2D746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</a:t>
            </a:r>
            <a:r>
              <a:rPr lang="en-US" sz="3000" u="none" strike="noStrike">
                <a:solidFill>
                  <a:srgbClr val="2D746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ore stable than closing price</a:t>
            </a:r>
          </a:p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2D746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Better for daily trading and strategy planning</a:t>
            </a:r>
          </a:p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endParaRPr lang="en-US" sz="3000" u="none" strike="noStrike">
              <a:solidFill>
                <a:srgbClr val="2D746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996096" y="3710290"/>
            <a:ext cx="1255063" cy="52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25"/>
              </a:lnSpc>
              <a:spcBef>
                <a:spcPct val="0"/>
              </a:spcBef>
            </a:pPr>
            <a:r>
              <a:rPr lang="en-US" sz="301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Tips 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1197</Words>
  <Application>Microsoft Office PowerPoint</Application>
  <PresentationFormat>Custom</PresentationFormat>
  <Paragraphs>182</Paragraphs>
  <Slides>17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Bricolage Grotesque Bold</vt:lpstr>
      <vt:lpstr>Aptos</vt:lpstr>
      <vt:lpstr>Glacial Indifference Bold</vt:lpstr>
      <vt:lpstr>Glacial Indifference</vt:lpstr>
      <vt:lpstr>Calibri</vt:lpstr>
      <vt:lpstr>Arial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Tips for Investing in</dc:title>
  <dc:creator>giovanny</dc:creator>
  <cp:lastModifiedBy>Gtheotista</cp:lastModifiedBy>
  <cp:revision>2</cp:revision>
  <dcterms:created xsi:type="dcterms:W3CDTF">2006-08-16T00:00:00Z</dcterms:created>
  <dcterms:modified xsi:type="dcterms:W3CDTF">2025-08-07T12:14:18Z</dcterms:modified>
  <dc:identifier>DAGvY1TbhF0</dc:identifier>
</cp:coreProperties>
</file>